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321" r:id="rId5"/>
    <p:sldId id="322" r:id="rId6"/>
    <p:sldId id="258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260" r:id="rId20"/>
    <p:sldId id="261" r:id="rId21"/>
    <p:sldId id="265" r:id="rId22"/>
    <p:sldId id="266" r:id="rId23"/>
    <p:sldId id="293" r:id="rId24"/>
    <p:sldId id="291" r:id="rId25"/>
    <p:sldId id="267" r:id="rId26"/>
    <p:sldId id="286" r:id="rId27"/>
    <p:sldId id="292" r:id="rId28"/>
    <p:sldId id="287" r:id="rId29"/>
    <p:sldId id="294" r:id="rId30"/>
    <p:sldId id="268" r:id="rId31"/>
    <p:sldId id="288" r:id="rId32"/>
    <p:sldId id="290" r:id="rId33"/>
    <p:sldId id="289" r:id="rId34"/>
    <p:sldId id="269" r:id="rId35"/>
    <p:sldId id="270" r:id="rId36"/>
    <p:sldId id="271" r:id="rId37"/>
    <p:sldId id="272" r:id="rId38"/>
    <p:sldId id="273" r:id="rId39"/>
    <p:sldId id="274" r:id="rId40"/>
    <p:sldId id="277" r:id="rId41"/>
    <p:sldId id="279" r:id="rId42"/>
    <p:sldId id="280" r:id="rId43"/>
    <p:sldId id="281" r:id="rId44"/>
    <p:sldId id="282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296" r:id="rId61"/>
    <p:sldId id="305" r:id="rId62"/>
    <p:sldId id="304" r:id="rId63"/>
    <p:sldId id="302" r:id="rId64"/>
    <p:sldId id="303" r:id="rId65"/>
    <p:sldId id="297" r:id="rId66"/>
    <p:sldId id="298" r:id="rId67"/>
    <p:sldId id="299" r:id="rId68"/>
    <p:sldId id="300" r:id="rId69"/>
    <p:sldId id="301" r:id="rId70"/>
    <p:sldId id="283" r:id="rId71"/>
    <p:sldId id="284" r:id="rId72"/>
    <p:sldId id="285" r:id="rId73"/>
    <p:sldId id="335" r:id="rId74"/>
    <p:sldId id="336" r:id="rId75"/>
    <p:sldId id="337" r:id="rId76"/>
    <p:sldId id="338" r:id="rId77"/>
    <p:sldId id="295" r:id="rId7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D6F0C1"/>
    <a:srgbClr val="6D9982"/>
    <a:srgbClr val="E3D3AC"/>
    <a:srgbClr val="F6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1E468-B631-474C-8A8A-A543FE4C9B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47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08AD6-6EC3-4CD0-94E2-D2D9829532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2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12BB6-45A1-4946-8C33-C2459EB109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97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356AF-30AE-435D-AF7E-87B4CC6FB2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12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BF8C3-7E37-47C0-A40D-590BB5EE98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36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F8B02-A95B-4522-BC50-C93ECC5C1E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343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EFA88-4557-4281-B1BA-00150B20FF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54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B2FE5-0276-4509-8165-835522B20B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10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3355-F87D-446E-A58A-7AA535C98BA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1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474E9-8013-4089-B0CA-ED86720F29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94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62F8F-E6AF-46A5-A18B-01E5998D3B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16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B41ACD-9C60-40A9-827D-9C4F9AB68D1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gIsVdJUILI&amp;list=PLn8Nn4pD-fejC0o54bSdt--FF1EimZTo_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fo91DUSU2r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big51.chinataiwan.org/wh/zhxw/200801/W020080108605681613946.jpg" TargetMode="External"/><Relationship Id="rId2" Type="http://schemas.openxmlformats.org/officeDocument/2006/relationships/hyperlink" Target="http://images.google.com/imgres?imgurl=http://news.xinhuanet.com/overseas/2005-02/07/xinsrc_1020202071131328825716.jpg&amp;imgrefurl=http://news.xinhuanet.com/overseas/2005-02/07/content_2557649.htm&amp;usg=__V7x7or89V0nBuMWeTqoZUQZc9wg=&amp;h=486&amp;w=350&amp;sz=23&amp;hl=zh-TW&amp;start=1&amp;um=1&amp;tbnid=nxLssB8u4zeOuM:&amp;tbnh=129&amp;tbnw=93&amp;prev=/images%3Fq%3D%25E7%2599%25BD%25E5%2585%2588%25E5%258B%2587%26hl%3Dzh-TW%26lr%3D%26sa%3DX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/imgres?imgurl=http://blog.chinatimes.com/images/chinatimes_com/essay/1559/%E7%99%BD%E5%85%88%E5%8B%87.jpg&amp;imgrefurl=http://blog.chinatimes.com/essay/archive/2007/01/21/144510.html&amp;usg=__TBei5EZOKrcbIT7ZW0aOT6FkNKY=&amp;h=360&amp;w=269&amp;sz=15&amp;hl=zh-TW&amp;start=3&amp;um=1&amp;tbnid=UjgxDEyWAxotuM:&amp;tbnh=121&amp;tbnw=90&amp;prev=/images%3Fq%3D%25E7%2599%25BD%25E5%2585%2588%25E5%258B%2587%26hl%3Dzh-TW%26lr%3D%26sa%3DX%26um%3D1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images.google.com/imgres?imgurl=http://sulanteach.msps.tp.edu.tw/%E6%88%91%E7%9A%84%E5%AD%B8%E7%BF%92/%E7%99%BD%E5%85%88%E5%8B%87%E9%BD%8A%E9%82%A6%E5%AA%9B/f_79054_2.jpg&amp;imgrefurl=http://sulanteach.msps.tp.edu.tw/%25E6%2588%2591%25E7%259A%2584%25E5%25AD%25B8%25E7%25BF%2592/%25E7%2599%25BD%25E5%2585%2588%25E5%258B%2587%25E9%25BD%258A%25E9%2582%25A6%25E5%25AA%259B/%25E7%259F%25A5%25E4%25BA%25A435%25E5%25B9%25B4%2520%25E7%2599%25BD%25E5%2585%2588%25E5%258B%2587%2520%25E9%25BD%258A%25E9%2582%25A6%25E5%25AA%259B%2520%25E6%2596%2587%25E5%25AD%25B8%25E4%25B8%258D%25E4%25BA%2586%25E6%2583%2585.htm&amp;usg=___Zx94E6MBMX2BH_a0g0EWZR--5M=&amp;h=281&amp;w=300&amp;sz=76&amp;hl=zh-TW&amp;start=11&amp;um=1&amp;tbnid=a0YeyeaVnvUM7M:&amp;tbnh=109&amp;tbnw=116&amp;prev=/images%3Fq%3D%25E7%2599%25BD%25E5%2585%2588%25E5%258B%2587%26hl%3Dzh-TW%26lr%3D%26sa%3DX%26um%3D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5%8A%A0%E5%B7%9E%E5%A4%A7%E5%AD%B8" TargetMode="External"/><Relationship Id="rId7" Type="http://schemas.openxmlformats.org/officeDocument/2006/relationships/hyperlink" Target="http://zh.wikipedia.org/wiki/2004%E5%B9%B4" TargetMode="External"/><Relationship Id="rId2" Type="http://schemas.openxmlformats.org/officeDocument/2006/relationships/hyperlink" Target="http://zh.wikipedia.org/wiki/1965%E5%B9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1994%E5%B9%B4" TargetMode="External"/><Relationship Id="rId5" Type="http://schemas.openxmlformats.org/officeDocument/2006/relationships/hyperlink" Target="http://zh.wikipedia.org/wiki/1993%E5%B9%B4" TargetMode="External"/><Relationship Id="rId4" Type="http://schemas.openxmlformats.org/officeDocument/2006/relationships/hyperlink" Target="http://zh.wikipedia.org/wiki/%E5%8A%A0%E5%88%A9%E7%A6%8F%E5%B0%BC%E4%BA%9E%E5%A4%A7%E5%AD%B8%E8%81%96%E5%A1%94%E8%8A%AD%E8%8A%AD%E6%8B%89%E5%88%86%E6%A0%A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5%9B%9B%E5%B9%B3%E8%A1%97%E4%BC%9A%E6%88%98&amp;action=edit&amp;redlink=1" TargetMode="External"/><Relationship Id="rId2" Type="http://schemas.openxmlformats.org/officeDocument/2006/relationships/hyperlink" Target="http://zh.wikipedia.org/wiki/1999%E5%B9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2004%E5%B9%B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6%98%86%E6%9B%B2" TargetMode="External"/><Relationship Id="rId2" Type="http://schemas.openxmlformats.org/officeDocument/2006/relationships/hyperlink" Target="http://zh.wikipedia.org/wiki/2004%E5%B9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%E7%89%A1%E4%B8%B9%E4%BA%A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6%96%BC%E6%A2%A8%E8%8F%AF" TargetMode="External"/><Relationship Id="rId2" Type="http://schemas.openxmlformats.org/officeDocument/2006/relationships/hyperlink" Target="http://zh.wikipedia.org/wiki/%E5%A4%8F%E5%BF%97%E6%B8%8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h.wikipedia.org/wiki/%E5%BC%A0%E7%88%B1%E7%8E%B2" TargetMode="External"/><Relationship Id="rId4" Type="http://schemas.openxmlformats.org/officeDocument/2006/relationships/hyperlink" Target="http://zh.wikipedia.org/wiki/%E9%B2%81%E8%BF%85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pedia.org/wiki/%E6%AD%90%E9%99%BD%E5%AD%9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pedia.org/wiki/%E6%84%8F%E8%AF%86%E6%B5%8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6%80%A7%E5%82%BE%E5%90%91" TargetMode="External"/><Relationship Id="rId2" Type="http://schemas.openxmlformats.org/officeDocument/2006/relationships/hyperlink" Target="http://zh.wikipedia.org/wiki/%E5%90%8C%E6%80%A7%E6%88%8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1983%E5%B9%B4" TargetMode="External"/><Relationship Id="rId2" Type="http://schemas.openxmlformats.org/officeDocument/2006/relationships/hyperlink" Target="http://zh.wikipedia.org/wiki/%E5%AD%BD%E5%AD%9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h.wikipedia.org/wiki/%E7%94%B7%E7%94%B7%E5%95%86%E4%B8%9A%E6%80%A7%E8%A1%8C%E4%B8%BA" TargetMode="External"/><Relationship Id="rId4" Type="http://schemas.openxmlformats.org/officeDocument/2006/relationships/hyperlink" Target="http://zh.wikipedia.org/wiki/%E7%94%B7%E5%90%8C%E6%80%A7%E6%88%8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8%87%BA%E5%8C%97" TargetMode="External"/><Relationship Id="rId2" Type="http://schemas.openxmlformats.org/officeDocument/2006/relationships/hyperlink" Target="http://zh.wikipedia.org/wiki/1970%E5%B9%B4%E4%BB%A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%E6%96%B0%E5%85%AC%E5%9C%9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5%85%AC%E5%85%B1%E9%9B%BB%E8%A6%96%E5%8F%B0" TargetMode="External"/><Relationship Id="rId2" Type="http://schemas.openxmlformats.org/officeDocument/2006/relationships/hyperlink" Target="http://zh.wikipedia.org/wiki/2003%E5%B9%B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5%AF%82%E5%AF%9E%E7%9A%84%E5%8D%81%E4%B8%83%E6%AD%B2&amp;action=edit&amp;redlink=1" TargetMode="External"/><Relationship Id="rId2" Type="http://schemas.openxmlformats.org/officeDocument/2006/relationships/hyperlink" Target="http://zh.wikipedia.org/w/index.php?title=%E9%A9%80%E7%84%B6%E5%9B%9E%E9%A6%96&amp;action=edit&amp;redlink=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9%81%8A%E5%9C%92%E9%A9%9A%E5%A4%A2" TargetMode="External"/><Relationship Id="rId2" Type="http://schemas.openxmlformats.org/officeDocument/2006/relationships/hyperlink" Target="http://zh.wikipedia.org/wiki/%E8%87%BA%E5%8C%97%E4%BA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%E8%AC%AB%E4%BB%99%E8%A8%9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5%AD%BD%E5%AD%90" TargetMode="External"/><Relationship Id="rId2" Type="http://schemas.openxmlformats.org/officeDocument/2006/relationships/hyperlink" Target="http://zh.wikipedia.org/w/index.php?title=%E5%A4%9C%E6%9B%B2_(%E5%B0%8F%E8%AA%AA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8%8A%B1%E6%A9%8B%E6%A6%AE%E8%A8%98&amp;action=edit&amp;redlink=1" TargetMode="External"/><Relationship Id="rId5" Type="http://schemas.openxmlformats.org/officeDocument/2006/relationships/hyperlink" Target="http://zh.wikipedia.org/w/index.php?title=%E5%9C%8B%E8%91%AC_(%E5%B0%8F%E8%AA%AA)&amp;action=edit&amp;redlink=1" TargetMode="External"/><Relationship Id="rId4" Type="http://schemas.openxmlformats.org/officeDocument/2006/relationships/hyperlink" Target="http://zh.wikipedia.org/w/index.php?title=%E7%A7%8B%E6%80%9D&amp;action=edit&amp;redlink=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5%AD%A4%E6%88%80%E8%8A%B1&amp;action=edit&amp;redlink=1" TargetMode="External"/><Relationship Id="rId2" Type="http://schemas.openxmlformats.org/officeDocument/2006/relationships/hyperlink" Target="http://zh.wikipedia.org/w/index.php?title=%E5%86%AC%E5%A4%9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9%82%A3%E7%89%87%E8%A1%80%E4%B8%80%E8%88%AC%E7%B4%85%E7%9A%84%E6%9D%9C%E9%B5%91%E8%8A%B1&amp;action=edit&amp;redlink=1" TargetMode="External"/><Relationship Id="rId5" Type="http://schemas.openxmlformats.org/officeDocument/2006/relationships/hyperlink" Target="http://zh.wikipedia.org/wiki/%E6%80%9D%E8%88%8A%E8%B3%A6" TargetMode="External"/><Relationship Id="rId4" Type="http://schemas.openxmlformats.org/officeDocument/2006/relationships/hyperlink" Target="http://zh.wikipedia.org/w/index.php?title=%E6%BB%BF%E5%A4%A9%E8%A3%8F%E4%BA%AE%E6%99%B6%E6%99%B6%E7%9A%84%E6%98%9F%E6%98%9F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6%A2%81%E7%88%B6%E5%90%9F" TargetMode="External"/><Relationship Id="rId2" Type="http://schemas.openxmlformats.org/officeDocument/2006/relationships/hyperlink" Target="http://zh.wikipedia.org/wiki/%E9%87%91%E5%A4%A7%E7%8F%AD%E7%9A%84%E6%9C%80%E5%90%8E%E4%B8%80%E5%A4%9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4%B8%80%E6%8A%8A%E9%9D%92&amp;action=edit&amp;redlink=1" TargetMode="External"/><Relationship Id="rId5" Type="http://schemas.openxmlformats.org/officeDocument/2006/relationships/hyperlink" Target="http://zh.wikipedia.org/wiki/%E9%81%8A%E5%9C%92%E9%A9%9A%E5%A4%A2" TargetMode="External"/><Relationship Id="rId4" Type="http://schemas.openxmlformats.org/officeDocument/2006/relationships/hyperlink" Target="http://zh.wikipedia.org/w/index.php?title=%E6%AD%B2%E9%99%A4&amp;action=edit&amp;redlink=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7%81%AB%E5%B3%B6%E4%B9%8B%E8%A1%8C" TargetMode="External"/><Relationship Id="rId2" Type="http://schemas.openxmlformats.org/officeDocument/2006/relationships/hyperlink" Target="http://zh.wikipedia.org/wiki/%E8%AC%AB%E4%BB%99%E8%A8%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9%A6%99%E6%B8%AF%EF%BC%9A%E4%B8%80%E4%B9%9D%E5%85%AD%E3%80%87&amp;action=edit&amp;redlink=1" TargetMode="External"/><Relationship Id="rId5" Type="http://schemas.openxmlformats.org/officeDocument/2006/relationships/hyperlink" Target="http://zh.wikipedia.org/wiki/%E5%AE%89%E6%A8%82%E9%84%89%E7%9A%84%E4%B8%80%E6%97%A5" TargetMode="External"/><Relationship Id="rId4" Type="http://schemas.openxmlformats.org/officeDocument/2006/relationships/hyperlink" Target="http://zh.wikipedia.org/w/index.php?title=%E6%B0%B8%E9%81%A0%E7%9A%84%E5%B0%B9%E9%9B%AA%E8%B1%94&amp;action=edit&amp;redlink=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8%8A%9D%E5%8A%A0%E5%93%A5%E4%B9%8B%E6%AD%BB" TargetMode="External"/><Relationship Id="rId7" Type="http://schemas.openxmlformats.org/officeDocument/2006/relationships/hyperlink" Target="http://zh.wikipedia.org/w/index.php?title=%E9%9D%92%E6%98%A5&amp;action=edit&amp;redlink=1" TargetMode="External"/><Relationship Id="rId2" Type="http://schemas.openxmlformats.org/officeDocument/2006/relationships/hyperlink" Target="http://zh.wikipedia.org/w/index.php?title=%E4%B8%8A%E6%91%A9%E5%A4%A9%E6%A8%93%E5%8E%BB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8%97%8F%E5%9C%A8%E8%A4%B2%E8%A2%8B%E8%A3%8F%E7%9A%84%E6%89%8B&amp;action=edit&amp;redlink=1" TargetMode="External"/><Relationship Id="rId5" Type="http://schemas.openxmlformats.org/officeDocument/2006/relationships/hyperlink" Target="http://zh.wikipedia.org/w/index.php?title=%E5%AF%82%E5%AF%9E%E7%9A%84%E5%8D%81%E4%B8%83%E6%AD%B2&amp;action=edit&amp;redlink=1" TargetMode="External"/><Relationship Id="rId4" Type="http://schemas.openxmlformats.org/officeDocument/2006/relationships/hyperlink" Target="http://zh.wikipedia.org/w/index.php?title=%E9%82%A3%E6%99%9A%E7%9A%84%E6%9C%88%E5%85%89&amp;action=edit&amp;redlink=1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7%AD%89" TargetMode="External"/><Relationship Id="rId3" Type="http://schemas.openxmlformats.org/officeDocument/2006/relationships/hyperlink" Target="http://zh.wikipedia.org/w/index.php?title=%E9%BB%91%E8%99%B9&amp;action=edit&amp;redlink=1" TargetMode="External"/><Relationship Id="rId7" Type="http://schemas.openxmlformats.org/officeDocument/2006/relationships/hyperlink" Target="http://zh.wikipedia.org/wiki/%E9%AA%A8%E7%81%B0" TargetMode="External"/><Relationship Id="rId2" Type="http://schemas.openxmlformats.org/officeDocument/2006/relationships/hyperlink" Target="http://zh.wikipedia.org/w/index.php?title=%E5%B0%8F%E9%99%BD%E6%98%A5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6%82%B6%E9%9B%B7&amp;action=edit&amp;redlink=1" TargetMode="External"/><Relationship Id="rId5" Type="http://schemas.openxmlformats.org/officeDocument/2006/relationships/hyperlink" Target="http://zh.wikipedia.org/w/index.php?title=%E6%9C%88%E5%A4%A2&amp;action=edit&amp;redlink=1" TargetMode="External"/><Relationship Id="rId4" Type="http://schemas.openxmlformats.org/officeDocument/2006/relationships/hyperlink" Target="http://zh.wikipedia.org/wiki/%E7%8E%89%E5%8D%BF%E5%AB%8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7%B4%90%E7%B4%84%E5%AE%A2_(%E7%99%BD%E5%85%88%E5%8B%87)&amp;action=edit&amp;redlink=1" TargetMode="External"/><Relationship Id="rId2" Type="http://schemas.openxmlformats.org/officeDocument/2006/relationships/hyperlink" Target="http://zh.wikipedia.org/w/index.php?title=%E8%AC%AB%E4%BB%99%E6%80%A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Tea_of_two&amp;action=edit&amp;redlink=1" TargetMode="External"/><Relationship Id="rId5" Type="http://schemas.openxmlformats.org/officeDocument/2006/relationships/hyperlink" Target="http://zh.wikipedia.org/w/index.php?title=Danny_Boy&amp;action=edit&amp;redlink=1" TargetMode="External"/><Relationship Id="rId4" Type="http://schemas.openxmlformats.org/officeDocument/2006/relationships/hyperlink" Target="http://zh.wikipedia.org/wiki/%E6%88%91%E5%80%91%E7%9C%8B%E8%8F%8A%E8%8A%B1%E5%8E%BB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788ytSAZFu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ooks.com.tw/web/sys_puballb/books/?pubid=ctpubco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wOhDU1vXuI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com.tw/web/sys_puballb/books/?pubid=ctpubco" TargetMode="External"/><Relationship Id="rId2" Type="http://schemas.openxmlformats.org/officeDocument/2006/relationships/hyperlink" Target="https://www.youtube.com/watch?v=BGe20dZ2ax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iteapps.mcafee.com/apps/mss/3.0/default.asp?auto=1&amp;cver=3.8.150.1&amp;lang=zh-tw&amp;langOverride=0&amp;eula=1&amp;eula=1&amp;affid=739&amp;rid=" TargetMode="Externa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8%A8%80%E6%85%A7%E7%8F%A0" TargetMode="External"/><Relationship Id="rId3" Type="http://schemas.openxmlformats.org/officeDocument/2006/relationships/hyperlink" Target="http://zh.wikipedia.org/wiki/%E4%B8%8A%E6%B5%B7" TargetMode="External"/><Relationship Id="rId7" Type="http://schemas.openxmlformats.org/officeDocument/2006/relationships/hyperlink" Target="http://zh.wikipedia.org/wiki/%E4%BF%9E%E6%8C%AF%E9%A3%9B" TargetMode="External"/><Relationship Id="rId2" Type="http://schemas.openxmlformats.org/officeDocument/2006/relationships/hyperlink" Target="https://www.youtube.com/watch?v=oTlWJGsMj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bdcgyQaduA" TargetMode="External"/><Relationship Id="rId5" Type="http://schemas.openxmlformats.org/officeDocument/2006/relationships/hyperlink" Target="http://zh.wikipedia.org/wiki/%E5%B4%91%E6%9B%B2" TargetMode="External"/><Relationship Id="rId4" Type="http://schemas.openxmlformats.org/officeDocument/2006/relationships/hyperlink" Target="http://zh.wikipedia.org/wiki/%E6%A2%85%E8%98%AD%E8%8A%B3" TargetMode="External"/><Relationship Id="rId9" Type="http://schemas.openxmlformats.org/officeDocument/2006/relationships/hyperlink" Target="http://zh.wikipedia.org/wiki/21%E4%B8%96%E7%B4%80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2005%E5%B9%B4" TargetMode="External"/><Relationship Id="rId2" Type="http://schemas.openxmlformats.org/officeDocument/2006/relationships/hyperlink" Target="http://zh.wikipedia.org/wiki/2004%E5%B9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2009%E5%B9%B4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2008%E5%B9%B4" TargetMode="External"/><Relationship Id="rId3" Type="http://schemas.openxmlformats.org/officeDocument/2006/relationships/hyperlink" Target="http://zh.wikipedia.org/wiki/2004%E5%B9%B4" TargetMode="External"/><Relationship Id="rId7" Type="http://schemas.openxmlformats.org/officeDocument/2006/relationships/hyperlink" Target="http://zh.wikipedia.org/w/index.php?title=%E7%8E%89%E7%B0%AA%E8%A8%98&amp;action=edit&amp;redlink=1" TargetMode="External"/><Relationship Id="rId12" Type="http://schemas.openxmlformats.org/officeDocument/2006/relationships/hyperlink" Target="http://zh.wikipedia.org/wiki/2009%E5%B9%B4" TargetMode="External"/><Relationship Id="rId2" Type="http://schemas.openxmlformats.org/officeDocument/2006/relationships/hyperlink" Target="https://www.youtube.com/watch?v=MViWJPjz0Q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7%BE%8E%E5%9C%8B" TargetMode="External"/><Relationship Id="rId11" Type="http://schemas.openxmlformats.org/officeDocument/2006/relationships/hyperlink" Target="http://zh.wikipedia.org/wiki/%E9%95%B7%E7%94%9F%E6%AE%BF" TargetMode="External"/><Relationship Id="rId5" Type="http://schemas.openxmlformats.org/officeDocument/2006/relationships/hyperlink" Target="http://zh.wikipedia.org/wiki/%E8%8B%B1%E5%9C%8B" TargetMode="External"/><Relationship Id="rId10" Type="http://schemas.openxmlformats.org/officeDocument/2006/relationships/hyperlink" Target="http://zh.wikipedia.org/w/index.php?title=%E7%88%9B%E6%9F%AF%E5%B1%B1&amp;action=edit&amp;redlink=1" TargetMode="External"/><Relationship Id="rId4" Type="http://schemas.openxmlformats.org/officeDocument/2006/relationships/hyperlink" Target="http://zh.wikipedia.org/wiki/%E5%8F%B0%E7%81%A3%E5%85%AC%E8%A6%96" TargetMode="External"/><Relationship Id="rId9" Type="http://schemas.openxmlformats.org/officeDocument/2006/relationships/hyperlink" Target="http://zh.wikipedia.org/wiki/%E8%A5%BF%E5%BB%82%E8%A8%98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QIGlZraDY" TargetMode="External"/><Relationship Id="rId2" Type="http://schemas.openxmlformats.org/officeDocument/2006/relationships/hyperlink" Target="https://www.youtube.com/watch?v=fo91DUSU2rM&amp;list=PLf2VRok0uRO2bH10tnVg9rWCIGeddXcSk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u9ncIHZj8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7&#20998;&#37912;&#36879;&#35222;&#12300;&#25105;&#30340;&#23569;&#22899;&#26178;&#20195;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solidFill>
            <a:srgbClr val="F6FFB0"/>
          </a:solidFill>
        </p:spPr>
        <p:txBody>
          <a:bodyPr/>
          <a:lstStyle/>
          <a:p>
            <a:pPr algn="l" eaLnBrk="1" hangingPunct="1"/>
            <a:r>
              <a:rPr lang="zh-TW" altLang="en-US" smtClean="0">
                <a:ea typeface="微軟正黑體" panose="020B0604030504040204" pitchFamily="34" charset="-120"/>
              </a:rPr>
              <a:t>大一國文課程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  <a:solidFill>
            <a:srgbClr val="D6F0C1"/>
          </a:solidFill>
        </p:spPr>
        <p:txBody>
          <a:bodyPr/>
          <a:lstStyle/>
          <a:p>
            <a:pPr eaLnBrk="1" hangingPunct="1">
              <a:defRPr/>
            </a:pPr>
            <a:endParaRPr lang="en-US" altLang="zh-TW" dirty="0" smtClean="0"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台灣現代小說家</a:t>
            </a: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─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白先勇及其作品簡介</a:t>
            </a:r>
          </a:p>
          <a:p>
            <a:pPr eaLnBrk="1" hangingPunct="1">
              <a:buFontTx/>
              <a:buNone/>
              <a:defRPr/>
            </a:pPr>
            <a:endParaRPr lang="zh-TW" altLang="en-US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授課老師：劉慧珠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有如一齣巴洛克式歌劇，美化了黑夜，讓一輪昏紅的月亮高掛在濕煤也似的空中。城市夜間那被掩蓋的一面在白先勇筆下是如此完美地被敘述著，以致讀者甚至忘掉世上還是有日出的地方。 </a:t>
            </a:r>
          </a:p>
          <a:p>
            <a:r>
              <a:rPr lang="zh-TW" altLang="en-US" smtClean="0"/>
              <a:t>　　馬爾桑強調，在心理分析作品貧乏的年代裡，白先勇是一位真正的作家，而</a:t>
            </a:r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是一部傑出的小說。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書中的「孽子」是一些脆弱的孩子，被遺棄在街頭被逐出家門、屢次從家中逃跑或是未被了解，他們聚集在半明半暗的隱密處，沈湎於為錢而做的愛、屈服於為他們短暫命運設置信標的長者，而最終，他們畢竟還是要在彼此宿命的運數中那種粗暴的、劇烈的溫柔裡相互取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聽到一則這隱密王國的傳說，他們都會目瞪口呆；這些孩子雖墮落和違反常情，但卻又感情豐富且樂於犧牲；前輩的故事在他們身上往往會起一種集體身分認同的作用。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評論二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是非常有名的同志文學，電影、連續劇都以此為本翻拍過，故事之好、之曲折，人物李青、龍子、楊教頭、傅老爺子等經典典型，也都不需要再多所贅述，大家都非常熟悉。不過誠如作者自言，他想寫的不只是這一群人，他要寫的更是父子的關係，以及由父子擴大到的個人與國族的關係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從故事一開始，就能感覺到作者的企圖。主人翁李青詳述了他們這方黑暗國度晝夜顛倒的作息、流浪奔逃的性質、隱藏不得見光的卑微性，然而主詞的性別卻不明說，要不就說「我們這個圈子的」，使得本書「男同志」的焦點是非常模糊的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可以想像，在本書初版、相當保守的當年，讀者們是如何對這模糊的地帶感到神秘費解，卻又好奇渴知。或許作者不明寫出來，是礙於當時仍是保守緊繃的社會風氣，不好坦白言之，但也可能，他另有他想。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我覺得，因為不明說，因此使得這群被述說者的範圍擴大了，不只限於男同志，更包括了在這座大城市裡被大眾排斥、驅逐、不被認同的孤立者，要說政治犯、輟學者、叛逆青年、藝術家，男男女女，老老少少，都可以。不管何時，不論何地，被孤立者總是必須獨自忍受那樣的寂寞、殘忍與窒悶。</a:t>
            </a:r>
            <a:r>
              <a:rPr lang="en-US" altLang="zh-TW" smtClean="0"/>
              <a:t>《</a:t>
            </a:r>
            <a:endParaRPr lang="zh-TW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將這份孤獨、徬徨、無望寫得很深，深到每顆人心都能感受到那灰色的靜默，雖然你我不是書中所謂的那一個圈子的人，卻還是可以感同身受，讀到悲愴處眼裡壓抑著眼淚卻不敢流，感覺若流了出來便一發不可收拾了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hlinkClick r:id="rId2"/>
              </a:rPr>
              <a:t>《</a:t>
            </a:r>
            <a:r>
              <a:rPr lang="zh-TW" altLang="en-US" smtClean="0">
                <a:hlinkClick r:id="rId2"/>
              </a:rPr>
              <a:t>孽子</a:t>
            </a:r>
            <a:r>
              <a:rPr lang="en-US" altLang="zh-TW" smtClean="0">
                <a:hlinkClick r:id="rId2"/>
              </a:rPr>
              <a:t>》</a:t>
            </a:r>
            <a:r>
              <a:rPr lang="zh-TW" altLang="en-US" smtClean="0"/>
              <a:t>電視劇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https://www.youtube.com/watch?v=4gIsVdJUILI&amp;list=PLn8Nn4pD-fejC0o54bSdt--FF1EimZTo_</a:t>
            </a:r>
            <a:endParaRPr lang="zh-TW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三看白先勇</a:t>
            </a:r>
          </a:p>
        </p:txBody>
      </p:sp>
      <p:pic>
        <p:nvPicPr>
          <p:cNvPr id="20483" name="Picture 4" descr="DSC0142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白先勇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及其作品</a:t>
            </a:r>
          </a:p>
        </p:txBody>
      </p:sp>
      <p:pic>
        <p:nvPicPr>
          <p:cNvPr id="3075" name="Picture 3" descr="DSC0142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SC0142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21507" name="Rectangle 8"/>
          <p:cNvSpPr>
            <a:spLocks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algn="l" eaLnBrk="1" hangingPunct="1"/>
            <a:r>
              <a:rPr lang="en-US" altLang="zh-TW" smtClean="0"/>
              <a:t>             </a:t>
            </a:r>
            <a:r>
              <a:rPr lang="zh-TW" altLang="en-US" smtClean="0">
                <a:ea typeface="微軟正黑體" panose="020B0604030504040204" pitchFamily="34" charset="-120"/>
              </a:rPr>
              <a:t>白先勇說崑曲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ea typeface="微軟正黑體" panose="020B0604030504040204" pitchFamily="34" charset="-120"/>
              </a:rPr>
              <a:t>白先勇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2532" name="Picture 7" descr="xinsrc_10202020711313288257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1416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%E7%99%BD%E5%85%88%E5%8B%87%E7%8E%8B%E5%9C%8B%E7%A5%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114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%E7%99%BD%E5%85%88%E5%8B%8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13922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檢視完整大小圖片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1730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5" descr="f_79054_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19446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1965年"/>
              </a:rPr>
              <a:t>1965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1965年"/>
              </a:rPr>
              <a:t>年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，取得碩士學位，至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加州大學"/>
              </a:rPr>
              <a:t>加州大學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加利福尼亞大學聖塔芭芭拉分校"/>
              </a:rPr>
              <a:t>聖塔芭芭拉分校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教授中國語文及文學，並定居於此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1993年"/>
              </a:rPr>
              <a:t>1993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1993年"/>
              </a:rPr>
              <a:t>年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為治療暈眩症，開始練習氣功</a:t>
            </a:r>
          </a:p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1994年"/>
              </a:rPr>
              <a:t>1994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1994年"/>
              </a:rPr>
              <a:t>年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退休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  <a:hlinkClick r:id="rId7" tooltip="2004年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1999年"/>
              </a:rPr>
              <a:t>1999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1999年"/>
              </a:rPr>
              <a:t>年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日發表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養虎貽患－父親的憾恨（一九四六年春夏間國共第一次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四平街會戰 （頁面未存在）"/>
              </a:rPr>
              <a:t>四平街會戰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之前因後果及其重大影響）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（台北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當代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147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期）一文，為父親白崇禧立傳。</a:t>
            </a:r>
          </a:p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現今白先勇的家族大多仍居住在台灣。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  <a:hlinkClick r:id="rId4" tooltip="2004年"/>
            </a:endParaRPr>
          </a:p>
          <a:p>
            <a:pPr eaLnBrk="1" hangingPunct="1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2004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年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，由中國廣西師範大學出版社出版了作品集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青春．念想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白先勇自選集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，以及新作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奼紫嫣紅牡丹亭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另外，白先勇喜愛中國地方戲曲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崑曲"/>
              </a:rPr>
              <a:t>崑曲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牡丹亭"/>
              </a:rPr>
              <a:t>牡丹亭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，對於其保存及傳承，亦不遺餘力。</a:t>
            </a:r>
          </a:p>
          <a:p>
            <a:pPr eaLnBrk="1" hangingPunct="1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評價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旅美學人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夏志清"/>
              </a:rPr>
              <a:t>夏志清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教授曾說：「旅美的作家中，最有毅力，潛心自己藝術進步，想為當今文壇留下幾篇值得給後世朗誦的作品的，有兩位：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於梨華"/>
              </a:rPr>
              <a:t>於梨華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和白先勇。」</a:t>
            </a:r>
          </a:p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他甚至讚譽白氏為「當代中國短篇小說家中的奇才，五四以來，藝術成就上能與他匹敵的，從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魯迅"/>
              </a:rPr>
              <a:t>魯迅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張愛玲"/>
              </a:rPr>
              <a:t>張愛玲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，五、六人而已。」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評價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歐陽子"/>
              </a:rPr>
              <a:t>歐陽子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認為，「白先勇才氣縱橫，不甘受拘；他嘗試過各種不同樣式的小說，處理過各種不同類式的題材。</a:t>
            </a:r>
          </a:p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而難得的是，他不僅嘗試寫，而且寫出來的作品，差不多都非常成功。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白先勇講述故事的方式很多。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評價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他的小說情節，有從人物對話中引出的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我們看菊花去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，有以傳統直敘法講述的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玉卿嫂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，有以簡單的倒敘法（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flashback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）敘說的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寂寞的十七歲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，有用複雜的「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意識流"/>
              </a:rPr>
              <a:t>意識流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stream of consciousness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）表白的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一九六○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eaLnBrk="1" hangingPunct="1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評價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更有用「直敘」與「意識流」兩法交插並用以顯示給讀者的</a:t>
            </a:r>
            <a:r>
              <a:rPr lang="en-US" altLang="zh-TW" sz="2800" smtClean="0"/>
              <a:t>《</a:t>
            </a:r>
            <a:r>
              <a:rPr lang="zh-TW" altLang="en-US" sz="2800" smtClean="0"/>
              <a:t>遊園驚夢</a:t>
            </a:r>
            <a:r>
              <a:rPr lang="en-US" altLang="zh-TW" sz="2800" smtClean="0"/>
              <a:t>》</a:t>
            </a:r>
            <a:r>
              <a:rPr lang="zh-TW" altLang="en-US" sz="2800" smtClean="0"/>
              <a:t>。</a:t>
            </a:r>
            <a:r>
              <a:rPr lang="en-US" altLang="zh-TW" sz="2800" smtClean="0"/>
              <a:t>……</a:t>
            </a:r>
            <a:r>
              <a:rPr lang="zh-TW" altLang="en-US" sz="2800" smtClean="0"/>
              <a:t>他的人物對話，一如日常講話，非常自然。除此之外，他也能用色調濃厚，一如油畫的文字，</a:t>
            </a:r>
            <a:r>
              <a:rPr lang="en-US" altLang="zh-TW" sz="2800" smtClean="0"/>
              <a:t>《</a:t>
            </a:r>
            <a:r>
              <a:rPr lang="zh-TW" altLang="en-US" sz="2800" smtClean="0"/>
              <a:t>香港</a:t>
            </a:r>
            <a:r>
              <a:rPr lang="en-US" altLang="zh-TW" sz="2800" smtClean="0"/>
              <a:t>——</a:t>
            </a:r>
            <a:r>
              <a:rPr lang="zh-TW" altLang="en-US" sz="2800" smtClean="0"/>
              <a:t>一九六○</a:t>
            </a:r>
            <a:r>
              <a:rPr lang="en-US" altLang="zh-TW" sz="2800" smtClean="0"/>
              <a:t>》</a:t>
            </a:r>
            <a:r>
              <a:rPr lang="zh-TW" altLang="en-US" sz="2800" smtClean="0"/>
              <a:t>便是個好例子。</a:t>
            </a:r>
          </a:p>
          <a:p>
            <a:pPr eaLnBrk="1" hangingPunct="1"/>
            <a:r>
              <a:rPr lang="zh-TW" altLang="en-US" sz="2800" smtClean="0"/>
              <a:t>而在</a:t>
            </a:r>
            <a:r>
              <a:rPr lang="en-US" altLang="zh-TW" sz="2800" smtClean="0"/>
              <a:t>《</a:t>
            </a:r>
            <a:r>
              <a:rPr lang="zh-TW" altLang="en-US" sz="2800" smtClean="0"/>
              <a:t>玉卿嫂</a:t>
            </a:r>
            <a:r>
              <a:rPr lang="en-US" altLang="zh-TW" sz="2800" smtClean="0"/>
              <a:t>》</a:t>
            </a:r>
            <a:r>
              <a:rPr lang="zh-TW" altLang="en-US" sz="2800" smtClean="0"/>
              <a:t>裡，他採用廣西桂林地區的口語，使該篇小說染上很濃的地方色彩。他的頭幾篇小說，即他在台灣時寫的作品，文字比較簡易樸素。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評價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從第五篇</a:t>
            </a:r>
            <a:r>
              <a:rPr lang="en-US" altLang="zh-TW" smtClean="0"/>
              <a:t>《</a:t>
            </a:r>
            <a:r>
              <a:rPr lang="zh-TW" altLang="en-US" smtClean="0"/>
              <a:t>上摩天樓去</a:t>
            </a:r>
            <a:r>
              <a:rPr lang="en-US" altLang="zh-TW" smtClean="0"/>
              <a:t>》</a:t>
            </a:r>
            <a:r>
              <a:rPr lang="zh-TW" altLang="en-US" smtClean="0"/>
              <a:t>起，他開始非常注重文字的效果，常藉著文句適當的選擇與排列，配合各種恰當</a:t>
            </a:r>
            <a:r>
              <a:rPr lang="en-US" altLang="zh-TW" smtClean="0"/>
              <a:t>『</a:t>
            </a:r>
            <a:r>
              <a:rPr lang="zh-TW" altLang="en-US" smtClean="0"/>
              <a:t>象徵</a:t>
            </a:r>
            <a:r>
              <a:rPr lang="en-US" altLang="zh-TW" smtClean="0"/>
              <a:t>』</a:t>
            </a:r>
            <a:r>
              <a:rPr lang="zh-TW" altLang="en-US" smtClean="0"/>
              <a:t>（</a:t>
            </a:r>
            <a:r>
              <a:rPr lang="en-US" altLang="zh-TW" smtClean="0"/>
              <a:t>symbolism</a:t>
            </a:r>
            <a:r>
              <a:rPr lang="zh-TW" altLang="en-US" smtClean="0"/>
              <a:t>）的運用，而將各種各樣的</a:t>
            </a:r>
            <a:r>
              <a:rPr lang="en-US" altLang="zh-TW" smtClean="0"/>
              <a:t>『</a:t>
            </a:r>
            <a:r>
              <a:rPr lang="zh-TW" altLang="en-US" smtClean="0"/>
              <a:t>印象</a:t>
            </a:r>
            <a:r>
              <a:rPr lang="en-US" altLang="zh-TW" smtClean="0"/>
              <a:t>』</a:t>
            </a:r>
            <a:r>
              <a:rPr lang="zh-TW" altLang="en-US" smtClean="0"/>
              <a:t>（</a:t>
            </a:r>
            <a:r>
              <a:rPr lang="en-US" altLang="zh-TW" smtClean="0"/>
              <a:t>impressions</a:t>
            </a:r>
            <a:r>
              <a:rPr lang="zh-TW" altLang="en-US" smtClean="0"/>
              <a:t>），很有效地傳達給了讀者。」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  <a:ln>
            <a:solidFill>
              <a:srgbClr val="F6FFB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寂寞的十七歲</a:t>
            </a:r>
          </a:p>
        </p:txBody>
      </p:sp>
      <p:pic>
        <p:nvPicPr>
          <p:cNvPr id="4099" name="Picture 4" descr="DSC0142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與同性戀社群的關係 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白先勇曾在香港公開表示自己為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同性戀"/>
              </a:rPr>
              <a:t>同性戀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者，但在台灣公開場合極少提及自己的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性傾向"/>
              </a:rPr>
              <a:t>性傾向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白先勇曾說，他相信父親知道其同性戀傾向，但並沒有真正和他談論過此事。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與同性戀社群的關係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白先勇唯一的長篇小說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孽子"/>
              </a:rPr>
              <a:t>孽子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1983年"/>
              </a:rPr>
              <a:t>1983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1983年"/>
              </a:rPr>
              <a:t>年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）除骨肉親情外，書中對於台北部分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男同性戀"/>
              </a:rPr>
              <a:t>男同性戀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社群的次文化，以及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男男商業性行為"/>
              </a:rPr>
              <a:t>同性性交易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等情節不避諱的描寫，格外引人注意。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與同性戀社群的關係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孽子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是以一名因其同性性傾向遭父親逐出家門的少男「李青」為視角，講述一群以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1970年代"/>
              </a:rPr>
              <a:t>1970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1970年代"/>
              </a:rPr>
              <a:t>年代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臺北"/>
              </a:rPr>
              <a:t>臺北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新公園"/>
              </a:rPr>
              <a:t>新公園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為集散地，不為主流社會所接納的男同性戀者的故事；</a:t>
            </a:r>
          </a:p>
          <a:p>
            <a:pPr eaLnBrk="1" hangingPunct="1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與同性戀社群的關係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父子親情的描寫，亦是本書的主題之一。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3年"/>
              </a:rPr>
              <a:t>2003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3年"/>
              </a:rPr>
              <a:t>年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，台灣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公共電視台"/>
              </a:rPr>
              <a:t>公共電視台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將其改編拍攝為同名電視劇，引起社會上各種關於同性戀議題的談論。</a:t>
            </a:r>
          </a:p>
          <a:p>
            <a:pPr eaLnBrk="1" hangingPunct="1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出版履歷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白先勇作品集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，天下文化出版。全套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大冊，隨書附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青春版牡丹亭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牡丹一百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DVD》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白先勇書話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，隱地編，爾雅出版。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年七月二十日，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紐約客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在台灣出版。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奼紫嫣紅牡丹亭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在大陸出版。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樹猶如此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由台北聯合文學出版社出版。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出版履歷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臺北人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周年紀念典藏版。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1995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第六隻手指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。爾雅出版。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1984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明星咖啡館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。皇冠出版。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1983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年，出版長篇小說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孽子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白先勇短篇小說選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出版。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出版履歷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1980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白先勇小說選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1978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驀然回首 （頁面未存在）"/>
              </a:rPr>
              <a:t>驀然回首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散文集出版。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1976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年，出版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寂寞的十七歲 （頁面未存在）"/>
              </a:rPr>
              <a:t>寂寞的十七歲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小說集。遠景出版。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1971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年，作品開始被譯成英文（第一篇為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謫仙記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），其作品陸續被譯成英文、韓文、德文等語言。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出版履歷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1971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年，出版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臺北人"/>
              </a:rPr>
              <a:t>臺北人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，短篇小說集。晨鐘出版社。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1968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年，出版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遊園驚夢"/>
              </a:rPr>
              <a:t>遊園驚夢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，短篇小說集。仙人掌出版社。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1967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年，出版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謫仙記"/>
              </a:rPr>
              <a:t>謫仙記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，短篇小說集。文星書店。文星叢刊。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夜曲 (小說) （頁面未存在）"/>
              </a:rPr>
              <a:t>夜曲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刊中國時報「人間」副刊，一九七九年。收錄於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紐約客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孽子"/>
              </a:rPr>
              <a:t>孽子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長篇小說「孽子」開始連載於「現代文學」復刊號第一期，一九七七年。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秋思 （頁面未存在）"/>
              </a:rPr>
              <a:t>秋思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刊中國時報，一九七一年。收錄於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國葬 (小說) （頁面未存在）"/>
              </a:rPr>
              <a:t>國葬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刊現代文學第四十三期，一九七一年。收錄於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花橋榮記 （頁面未存在）"/>
              </a:rPr>
              <a:t>花橋榮記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刊現代文學第四十二期，一九七○年。收錄於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冬夜 （頁面未存在）"/>
              </a:rPr>
              <a:t>冬夜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刊現代文學第四十一期，一九七○年。收錄於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孤戀花 （頁面未存在）"/>
              </a:rPr>
              <a:t>孤戀花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刊現代文學第四十期，一九七○年。收錄於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滿天裏亮晶晶的星星 （頁面未存在）"/>
              </a:rPr>
              <a:t>滿天裏亮晶晶的星星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刊現代文學第三十八期，一九六九年。收錄於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思舊賦"/>
              </a:rPr>
              <a:t>思舊賦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刊現代文學第三十七期，一九六九年。收錄於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那片血一般紅的杜鵑花 （頁面未存在）"/>
              </a:rPr>
              <a:t>那片血一般紅的杜鵑花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刊現代文學第三十六期，一九六九年。收錄於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驀然回首─</a:t>
            </a:r>
            <a:r>
              <a:rPr lang="en-US" altLang="zh-TW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寂寞的十七歲</a:t>
            </a:r>
            <a:r>
              <a:rPr lang="en-US" altLang="zh-TW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後記</a:t>
            </a:r>
            <a:r>
              <a:rPr lang="en-US" altLang="zh-TW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sz="36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早期小說內容稚嫩，情感太露，不知節制</a:t>
            </a:r>
            <a:endParaRPr lang="en-US" altLang="zh-TW" smtClean="0"/>
          </a:p>
          <a:p>
            <a:r>
              <a:rPr lang="zh-TW" altLang="en-US" smtClean="0"/>
              <a:t>此篇帶有自傳性色彩</a:t>
            </a:r>
            <a:endParaRPr lang="en-US" altLang="zh-TW" smtClean="0"/>
          </a:p>
          <a:p>
            <a:r>
              <a:rPr lang="zh-TW" altLang="en-US" smtClean="0"/>
              <a:t>第一人稱倒敘口吻書寫</a:t>
            </a:r>
            <a:endParaRPr lang="en-US" altLang="zh-TW" smtClean="0"/>
          </a:p>
          <a:p>
            <a:r>
              <a:rPr lang="zh-TW" altLang="en-US" smtClean="0"/>
              <a:t>自剖內在性格的陰暗面</a:t>
            </a:r>
            <a:endParaRPr lang="en-US" altLang="zh-TW" smtClean="0"/>
          </a:p>
          <a:p>
            <a:r>
              <a:rPr lang="zh-TW" altLang="en-US" smtClean="0"/>
              <a:t>反映現實環境中家庭、學校、社會無能觸及與無力關注的層面與角落</a:t>
            </a:r>
            <a:endParaRPr lang="en-US" altLang="zh-TW" smtClean="0"/>
          </a:p>
          <a:p>
            <a:r>
              <a:rPr lang="zh-TW" altLang="en-US" smtClean="0"/>
              <a:t>書寫一顆徬惶無助的靈魂，亟需被了解與安慰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金大班的最後一夜"/>
              </a:rPr>
              <a:t>金大班的最後一夜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刊現代文學第三十四期，一九六八年。收錄於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梁父吟"/>
              </a:rPr>
              <a:t>梁父吟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刊現代文學第三十三期，一九六七年。收錄於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歲除 （頁面未存在）"/>
              </a:rPr>
              <a:t>歲除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刊現代文學第三十二期，一九六七年。收錄於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遊園驚夢"/>
              </a:rPr>
              <a:t>遊園驚夢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刊現代文學第三十期，一九六六年。收錄於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一把青 （頁面未存在）"/>
              </a:rPr>
              <a:t>一把青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刊現代文學第二十九期，一九六六年。收錄於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謫仙記"/>
              </a:rPr>
              <a:t>謫仙記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刊現代文學第二十五期。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紐約客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首篇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火島之行"/>
              </a:rPr>
              <a:t>火島之行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刊現代文學第二十三期，一九六五年。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永遠的尹雪豔 （頁面未存在）"/>
              </a:rPr>
              <a:t>永遠的尹雪豔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刊現代文學第二十四期，一九六五年。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台北人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首篇。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安樂鄉的一日"/>
              </a:rPr>
              <a:t>安樂鄉的一日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刊現代文學第二十二期，一九六四年。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香港：一九六〇 （頁面未存在）"/>
              </a:rPr>
              <a:t>香港：一九六〇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刊現代文學第二十一期，一九六四年。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上摩天樓去 （頁面未存在）"/>
              </a:rPr>
              <a:t>上摩天樓去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刊現代文學第二十期，一九六四年。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芝加哥之死"/>
              </a:rPr>
              <a:t>芝加哥之死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刊現代文學第十九期，一九六四年。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那晚的月光 （頁面未存在）"/>
              </a:rPr>
              <a:t>那晚的月光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又名「畢業」，刊現代文學第十二期，一九六二年。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寂寞的十七歲 （頁面未存在）"/>
              </a:rPr>
              <a:t>寂寞的十七歲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刊現代文學第十一期，一九六一年。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藏在褲袋裏的手 （頁面未存在）"/>
              </a:rPr>
              <a:t>藏在褲袋裏的手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刊現代文學第八期，一九六一年。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tooltip="青春 （頁面未存在）"/>
              </a:rPr>
              <a:t>青春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刊現代文學第七期，一九六一年。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小陽春 （頁面未存在）"/>
              </a:rPr>
              <a:t>小陽春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刊現代文學第六期，一九六一年。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黑虹 （頁面未存在）"/>
              </a:rPr>
              <a:t>黑虹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刊現代文學第二期，一九六○年。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玉卿嫂"/>
              </a:rPr>
              <a:t>玉卿嫂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刊現代文學第一期，一九六○年。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月夢 （頁面未存在）"/>
              </a:rPr>
              <a:t>月夢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刊現代文學第一期，一九六○年。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悶雷 （頁面未存在）"/>
              </a:rPr>
              <a:t>悶雷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刊筆匯革新號一卷六期，一九五九年。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tooltip="骨灰"/>
              </a:rPr>
              <a:t>骨灰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》——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收錄於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紐約客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8" tooltip="等"/>
              </a:rPr>
              <a:t>等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主要著作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謫仙怨 （頁面未存在）"/>
              </a:rPr>
              <a:t>謫仙怨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》——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收錄於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紐約客 (白先勇) （頁面未存在）"/>
              </a:rPr>
              <a:t>紐約客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我們看菊花去"/>
              </a:rPr>
              <a:t>我們看菊花去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Danny Boy （頁面未存在）"/>
              </a:rPr>
              <a:t>Danny Boy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收錄於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紐約客 (白先勇) （頁面未存在）"/>
              </a:rPr>
              <a:t>紐約客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</a:t>
            </a:r>
          </a:p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Tea of two （頁面未存在）"/>
              </a:rPr>
              <a:t>tea of two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》──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收錄於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紐約客 (白先勇) （頁面未存在）"/>
              </a:rPr>
              <a:t>紐約客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父親與民國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07" name="內容版面配置區 5"/>
          <p:cNvSpPr>
            <a:spLocks noGrp="1"/>
          </p:cNvSpPr>
          <p:nvPr>
            <p:ph sz="half" idx="2"/>
          </p:nvPr>
        </p:nvSpPr>
        <p:spPr>
          <a:xfrm>
            <a:off x="4357688" y="1600200"/>
            <a:ext cx="4329112" cy="4525963"/>
          </a:xfrm>
        </p:spPr>
        <p:txBody>
          <a:bodyPr/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我寫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臺北人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，卷首即表示，是為了－－紀念先父母及他們那個憂患重重的時代。這部身影集，正是那一整個時代的縮影。</a:t>
            </a:r>
          </a:p>
          <a:p>
            <a:r>
              <a:rPr lang="zh-TW" altLang="en-US" b="1" smtClean="0"/>
              <a:t>－白先勇</a:t>
            </a:r>
            <a:endParaRPr lang="zh-TW" altLang="en-US" smtClean="0"/>
          </a:p>
          <a:p>
            <a:endParaRPr lang="zh-TW" altLang="en-US" smtClean="0"/>
          </a:p>
        </p:txBody>
      </p:sp>
      <p:pic>
        <p:nvPicPr>
          <p:cNvPr id="9" name="內容版面配置區 8" descr="getImag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357298"/>
            <a:ext cx="3314700" cy="33147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9" name="文字方塊 10"/>
          <p:cNvSpPr txBox="1">
            <a:spLocks noChangeArrowheads="1"/>
          </p:cNvSpPr>
          <p:nvPr/>
        </p:nvSpPr>
        <p:spPr bwMode="auto">
          <a:xfrm>
            <a:off x="714375" y="5214938"/>
            <a:ext cx="3643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時報出版</a:t>
            </a:r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2012/04/30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父親與民國</a:t>
            </a:r>
            <a:endParaRPr lang="zh-TW" altLang="en-US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父親與民國</a:t>
            </a:r>
            <a:r>
              <a:rPr lang="en-US" altLang="zh-TW" smtClean="0"/>
              <a:t>》</a:t>
            </a:r>
            <a:r>
              <a:rPr lang="zh-TW" altLang="en-US" smtClean="0"/>
              <a:t>系列書為白崇禧將軍之子、知名作家白先勇先生為其父編著的畫傳，分上下兩冊，</a:t>
            </a:r>
            <a:endParaRPr lang="en-US" altLang="zh-TW" smtClean="0"/>
          </a:p>
          <a:p>
            <a:r>
              <a:rPr lang="zh-TW" altLang="en-US" smtClean="0"/>
              <a:t>上冊為</a:t>
            </a:r>
            <a:r>
              <a:rPr lang="en-US" altLang="zh-TW" smtClean="0"/>
              <a:t>《</a:t>
            </a:r>
            <a:r>
              <a:rPr lang="zh-TW" altLang="en-US" smtClean="0"/>
              <a:t>戎馬生涯</a:t>
            </a:r>
            <a:r>
              <a:rPr lang="en-US" altLang="zh-TW" smtClean="0"/>
              <a:t>》</a:t>
            </a:r>
            <a:r>
              <a:rPr lang="zh-TW" altLang="en-US" smtClean="0"/>
              <a:t>，分</a:t>
            </a:r>
            <a:r>
              <a:rPr lang="en-US" altLang="zh-TW" smtClean="0"/>
              <a:t>〈</a:t>
            </a:r>
            <a:r>
              <a:rPr lang="zh-TW" altLang="en-US" smtClean="0"/>
              <a:t>北伐</a:t>
            </a:r>
            <a:r>
              <a:rPr lang="en-US" altLang="zh-TW" smtClean="0"/>
              <a:t>〉</a:t>
            </a:r>
            <a:r>
              <a:rPr lang="zh-TW" altLang="en-US" smtClean="0"/>
              <a:t>、</a:t>
            </a:r>
            <a:r>
              <a:rPr lang="en-US" altLang="zh-TW" smtClean="0"/>
              <a:t>〈</a:t>
            </a:r>
            <a:r>
              <a:rPr lang="zh-TW" altLang="en-US" smtClean="0"/>
              <a:t>蔣桂戰爭．建設廣西</a:t>
            </a:r>
            <a:r>
              <a:rPr lang="en-US" altLang="zh-TW" smtClean="0"/>
              <a:t>〉</a:t>
            </a:r>
            <a:r>
              <a:rPr lang="zh-TW" altLang="en-US" smtClean="0"/>
              <a:t>、</a:t>
            </a:r>
            <a:r>
              <a:rPr lang="en-US" altLang="zh-TW" smtClean="0"/>
              <a:t>〈</a:t>
            </a:r>
            <a:r>
              <a:rPr lang="zh-TW" altLang="en-US" smtClean="0"/>
              <a:t>抗戰</a:t>
            </a:r>
            <a:r>
              <a:rPr lang="en-US" altLang="zh-TW" smtClean="0"/>
              <a:t>〉</a:t>
            </a:r>
            <a:r>
              <a:rPr lang="zh-TW" altLang="en-US" smtClean="0"/>
              <a:t>、</a:t>
            </a:r>
            <a:r>
              <a:rPr lang="en-US" altLang="zh-TW" smtClean="0"/>
              <a:t>〈</a:t>
            </a:r>
            <a:r>
              <a:rPr lang="zh-TW" altLang="en-US" smtClean="0"/>
              <a:t>抗戰勝利．國共內戰</a:t>
            </a:r>
            <a:r>
              <a:rPr lang="en-US" altLang="zh-TW" smtClean="0"/>
              <a:t>〉</a:t>
            </a:r>
            <a:r>
              <a:rPr lang="zh-TW" altLang="en-US" smtClean="0"/>
              <a:t>四章；</a:t>
            </a:r>
            <a:endParaRPr lang="en-US" altLang="zh-TW" smtClean="0"/>
          </a:p>
          <a:p>
            <a:r>
              <a:rPr lang="zh-TW" altLang="en-US" smtClean="0"/>
              <a:t>下冊為</a:t>
            </a:r>
            <a:r>
              <a:rPr lang="en-US" altLang="zh-TW" smtClean="0"/>
              <a:t>《</a:t>
            </a:r>
            <a:r>
              <a:rPr lang="zh-TW" altLang="en-US" smtClean="0"/>
              <a:t>台灣歲月</a:t>
            </a:r>
            <a:r>
              <a:rPr lang="en-US" altLang="zh-TW" smtClean="0"/>
              <a:t>》</a:t>
            </a:r>
            <a:r>
              <a:rPr lang="zh-TW" altLang="en-US" smtClean="0"/>
              <a:t>，分</a:t>
            </a:r>
            <a:r>
              <a:rPr lang="en-US" altLang="zh-TW" smtClean="0"/>
              <a:t>〈</a:t>
            </a:r>
            <a:r>
              <a:rPr lang="zh-TW" altLang="en-US" smtClean="0"/>
              <a:t>台灣歲月</a:t>
            </a:r>
            <a:r>
              <a:rPr lang="en-US" altLang="zh-TW" smtClean="0"/>
              <a:t>〉</a:t>
            </a:r>
            <a:r>
              <a:rPr lang="zh-TW" altLang="en-US" smtClean="0"/>
              <a:t>及</a:t>
            </a:r>
            <a:r>
              <a:rPr lang="en-US" altLang="zh-TW" smtClean="0"/>
              <a:t>〈</a:t>
            </a:r>
            <a:r>
              <a:rPr lang="zh-TW" altLang="en-US" smtClean="0"/>
              <a:t>家族親情</a:t>
            </a:r>
            <a:r>
              <a:rPr lang="en-US" altLang="zh-TW" smtClean="0"/>
              <a:t>〉</a:t>
            </a:r>
            <a:r>
              <a:rPr lang="zh-TW" altLang="en-US" smtClean="0"/>
              <a:t>兩章。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全書收錄約</a:t>
            </a:r>
            <a:r>
              <a:rPr lang="en-US" altLang="zh-TW" smtClean="0"/>
              <a:t>600</a:t>
            </a:r>
            <a:r>
              <a:rPr lang="zh-TW" altLang="en-US" smtClean="0"/>
              <a:t>張白崇禧將軍的珍貴影像、報導剪影，並由白先勇先生撰寫圖說及一篇篇小故事。全書洋溢著深刻雋永的父子情，更有許多還原歷史現場的珍貴畫面與史實追記。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上冊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戎馬生涯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父親一生參與了民國的興衰，他本人就是民國史的一部份。在卷帙浩繁的民國史冊中，父親的身影應當立在相當醒目的位置。</a:t>
            </a:r>
            <a:endParaRPr lang="en-US" altLang="zh-TW" smtClean="0"/>
          </a:p>
          <a:p>
            <a:r>
              <a:rPr lang="zh-TW" altLang="en-US" smtClean="0"/>
              <a:t>白崇禧，一八九三年三月十八日生，廣西臨桂縣人。一九一一年十月十日晚，武昌起義那一槍，改變了他一生的命運。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　　十八歲的他，瞞著家人參加「廣西學生軍敢死隊」，隨軍北伐。兩位哥哥到桂林城北門去守候攔截，誰知他暗暗將武器裝備託付同學，自己卻輕裝從西門出去，翻山越嶺與大隊會合。十八歲踏出桂林西門那一步，他便走出了廣西，投身入滾滾洪流的中華民國歷史長河中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十七歲何以寂寞？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是由少年過渡到青年的分水嶺</a:t>
            </a:r>
            <a:endParaRPr lang="en-US" altLang="zh-TW" smtClean="0"/>
          </a:p>
          <a:p>
            <a:r>
              <a:rPr lang="zh-TW" altLang="en-US" smtClean="0"/>
              <a:t>作為青春期特徵最為明顯的階段</a:t>
            </a:r>
            <a:endParaRPr lang="en-US" altLang="zh-TW" smtClean="0"/>
          </a:p>
          <a:p>
            <a:r>
              <a:rPr lang="zh-TW" altLang="en-US" smtClean="0"/>
              <a:t>臺灣升學體制的利與弊</a:t>
            </a:r>
            <a:endParaRPr lang="en-US" altLang="zh-TW" smtClean="0"/>
          </a:p>
          <a:p>
            <a:r>
              <a:rPr lang="zh-TW" altLang="en-US" smtClean="0"/>
              <a:t>極少數孤獨的遊魂何處去？</a:t>
            </a:r>
            <a:endParaRPr lang="en-US" altLang="zh-TW" smtClean="0"/>
          </a:p>
          <a:p>
            <a:r>
              <a:rPr lang="zh-TW" altLang="en-US" smtClean="0"/>
              <a:t>折翼天使</a:t>
            </a:r>
            <a:endParaRPr lang="en-US" altLang="zh-TW" smtClean="0"/>
          </a:p>
          <a:p>
            <a:r>
              <a:rPr lang="zh-TW" altLang="en-US" smtClean="0"/>
              <a:t>墮落的靈魂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北伐軍興，他率部由廣州打到山海關，對完成北伐做出貢獻。抗日戰爭，他運籌幃幄，決戰疆場，抵抗異族入侵，立下汗馬功勞。國共內戰，他更率部與共軍戰至一兵一卒，是與共軍戰到最後的一支軍隊。為了保衛民國，他奉獻了一生。</a:t>
            </a:r>
          </a:p>
          <a:p>
            <a:pPr>
              <a:buFontTx/>
              <a:buNone/>
            </a:pPr>
            <a:r>
              <a:rPr lang="zh-TW" altLang="en-US" smtClean="0"/>
              <a:t>　　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民國三十八年十二月三十日，他自海南島飛台灣。在風雨飄搖之際，他選擇入台，與中華民國共存亡，用他自己的話，是「向歷史交代」。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下冊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台灣歲月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台南天壇重修落成，他替鄭成功書下「仰不愧天」的匾額。綜觀父親一生，這四個字他自己也足以當之。</a:t>
            </a:r>
          </a:p>
          <a:p>
            <a:r>
              <a:rPr lang="zh-TW" altLang="en-US" b="1" smtClean="0"/>
              <a:t>－白先勇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白崇禧將軍在台的十七年，雖然過著平淡日子，但內心是沉重的，大陸淪亡一直是他痛中之痛。他念茲在茲的仍是反攻復國的大業。</a:t>
            </a:r>
          </a:p>
          <a:p>
            <a:r>
              <a:rPr lang="zh-TW" altLang="en-US" smtClean="0"/>
              <a:t>　　民國五十五年，離過世前不久，他託人攜帶一封長信給旅居香港昔日同僚廣西省省長黃旭初，信中言不及私，通篇都在分析國際大勢及國軍反攻大陸的可能性。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他在台灣的晚年也過得並不平靖，沒有受到一個曾經對國家有過重大貢獻的軍人應該獲得的尊重。但他並未因此懷憂喪志。</a:t>
            </a:r>
          </a:p>
          <a:p>
            <a:r>
              <a:rPr lang="zh-TW" altLang="en-US" smtClean="0"/>
              <a:t>　　在台灣，他於逆境中始終保持著一份凜然的尊嚴，因為他深信自己的功在黨國，他的歷史地位絕不是一些猥瑣的特務跟監動作所能撼搖。最後他死在中華民國的土地上，是他求仁得仁。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作者簡介</a:t>
            </a:r>
            <a:endParaRPr lang="zh-TW" altLang="en-US" smtClean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/>
              <a:t>白先勇：</a:t>
            </a:r>
            <a:endParaRPr lang="en-US" altLang="zh-TW" smtClean="0"/>
          </a:p>
          <a:p>
            <a:r>
              <a:rPr lang="zh-TW" altLang="en-US" smtClean="0"/>
              <a:t>民國二十六年生，廣西桂林人。台大外文系畢業，愛荷華大學「作家工作室」（</a:t>
            </a:r>
            <a:r>
              <a:rPr lang="en-US" altLang="zh-TW" smtClean="0"/>
              <a:t>Writer’s Workshop</a:t>
            </a:r>
            <a:r>
              <a:rPr lang="zh-TW" altLang="en-US" smtClean="0"/>
              <a:t>）文學創作碩士。</a:t>
            </a:r>
          </a:p>
          <a:p>
            <a:r>
              <a:rPr lang="zh-TW" altLang="en-US" smtClean="0"/>
              <a:t>　　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白先勇</a:t>
            </a:r>
            <a:endParaRPr lang="zh-TW" altLang="en-US" smtClean="0"/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為北伐抗戰名將白崇禧之子，幼年居住於南寧、桂林，民國三十三年逃難至重慶。抗戰勝利後曾移居南京、上海、漢口、廣州。民國三十八年遷居香港，民國四十一年來台與父母團聚。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民國五十二年赴美留學、定居，民國五十四年獲碩士學位，赴加州大學聖芭芭拉分校東亞語言文化系任教中國語言文學，民國八十三年退休。民國八十六年加州大學聖芭芭拉分校圖書館成立「白先勇資料特藏室」，收錄一生作品的各國譯本、相關資料與手稿。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白先勇是小說家、散文家、評論家、戲劇家，著作極豐，短篇小說集</a:t>
            </a:r>
            <a:r>
              <a:rPr lang="en-US" altLang="zh-TW" smtClean="0"/>
              <a:t>《</a:t>
            </a:r>
            <a:r>
              <a:rPr lang="zh-TW" altLang="en-US" smtClean="0"/>
              <a:t>寂寞的十七歲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臺北人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紐約客</a:t>
            </a:r>
            <a:r>
              <a:rPr lang="en-US" altLang="zh-TW" smtClean="0"/>
              <a:t>》</a:t>
            </a:r>
            <a:r>
              <a:rPr lang="zh-TW" altLang="en-US" smtClean="0"/>
              <a:t>，長篇小說</a:t>
            </a:r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，散文集</a:t>
            </a:r>
            <a:r>
              <a:rPr lang="en-US" altLang="zh-TW" smtClean="0"/>
              <a:t>《</a:t>
            </a:r>
            <a:r>
              <a:rPr lang="zh-TW" altLang="en-US" smtClean="0"/>
              <a:t>驀然回首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明星咖啡館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第六隻手指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樹猶如此</a:t>
            </a:r>
            <a:r>
              <a:rPr lang="en-US" altLang="zh-TW" smtClean="0"/>
              <a:t>》</a:t>
            </a:r>
            <a:r>
              <a:rPr lang="zh-TW" altLang="en-US" smtClean="0"/>
              <a:t>，舞台劇劇本</a:t>
            </a:r>
            <a:r>
              <a:rPr lang="en-US" altLang="zh-TW" smtClean="0"/>
              <a:t>《</a:t>
            </a:r>
            <a:r>
              <a:rPr lang="zh-TW" altLang="en-US" smtClean="0"/>
              <a:t>遊園驚夢</a:t>
            </a:r>
            <a:r>
              <a:rPr lang="en-US" altLang="zh-TW" smtClean="0"/>
              <a:t>》</a:t>
            </a:r>
            <a:r>
              <a:rPr lang="zh-TW" altLang="en-US" smtClean="0"/>
              <a:t>、電影劇本</a:t>
            </a:r>
            <a:r>
              <a:rPr lang="en-US" altLang="zh-TW" smtClean="0"/>
              <a:t>《</a:t>
            </a:r>
            <a:r>
              <a:rPr lang="zh-TW" altLang="en-US" smtClean="0"/>
              <a:t>金大班的最後一夜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玉卿嫂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孤戀花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最後的貴族</a:t>
            </a:r>
            <a:r>
              <a:rPr lang="en-US" altLang="zh-TW" smtClean="0"/>
              <a:t>》</a:t>
            </a:r>
            <a:r>
              <a:rPr lang="zh-TW" altLang="en-US" smtClean="0"/>
              <a:t>等。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/>
              <a:t>兩岸均已出版</a:t>
            </a:r>
            <a:r>
              <a:rPr lang="en-US" altLang="zh-TW" sz="2800" smtClean="0"/>
              <a:t>《</a:t>
            </a:r>
            <a:r>
              <a:rPr lang="zh-TW" altLang="en-US" sz="2800" smtClean="0"/>
              <a:t>白先勇作品集</a:t>
            </a:r>
            <a:r>
              <a:rPr lang="en-US" altLang="zh-TW" sz="2800" smtClean="0"/>
              <a:t>》</a:t>
            </a:r>
            <a:r>
              <a:rPr lang="zh-TW" altLang="en-US" sz="2800" smtClean="0"/>
              <a:t>。關於白先勇文學創作的研究，兩岸均不斷有學者投入，人數眾多，面向多元，形成白先勇文學經典化現象。</a:t>
            </a:r>
          </a:p>
          <a:p>
            <a:r>
              <a:rPr lang="zh-TW" altLang="en-US" sz="2800" smtClean="0"/>
              <a:t>近年投入愛滋防治的公益活動和崑曲藝術的復興事業，製作</a:t>
            </a:r>
            <a:r>
              <a:rPr lang="en-US" altLang="zh-TW" sz="2800" smtClean="0"/>
              <a:t>《</a:t>
            </a:r>
            <a:r>
              <a:rPr lang="zh-TW" altLang="en-US" sz="2800" smtClean="0"/>
              <a:t>青春版牡丹亭</a:t>
            </a:r>
            <a:r>
              <a:rPr lang="en-US" altLang="zh-TW" sz="2800" smtClean="0"/>
              <a:t>》</a:t>
            </a:r>
            <a:r>
              <a:rPr lang="zh-TW" altLang="en-US" sz="2800" smtClean="0"/>
              <a:t>巡迴兩岸、美國、歐洲，獲得廣大迴響。從「現代文學傳燈人」，成為「傳統戲曲傳教士」，目前致力撰寫父親白崇禧的傳記，本書為資料豐碩的圖文傳記。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孽子</a:t>
            </a:r>
          </a:p>
        </p:txBody>
      </p:sp>
      <p:pic>
        <p:nvPicPr>
          <p:cNvPr id="7171" name="Picture 4" descr="DSC0142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白崇禧將軍與二二八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sz="half" idx="1"/>
          </p:nvPr>
        </p:nvSpPr>
        <p:spPr>
          <a:xfrm>
            <a:off x="428625" y="1643063"/>
            <a:ext cx="4038600" cy="4525962"/>
          </a:xfrm>
        </p:spPr>
        <p:txBody>
          <a:bodyPr/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療傷止痛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二二八關鍵十六天</a:t>
            </a:r>
            <a:endPara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白崇禧將軍來台最新史料與口述採訪紀實</a:t>
            </a:r>
            <a:endPara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時報出版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2014/03/10</a:t>
            </a:r>
          </a:p>
          <a:p>
            <a:endPara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 descr="getImage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10150" y="1928802"/>
            <a:ext cx="3314700" cy="378621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/>
            </a:r>
            <a:br>
              <a:rPr lang="en-US" altLang="zh-TW" b="1" smtClean="0"/>
            </a:br>
            <a:r>
              <a:rPr lang="zh-TW" altLang="en-US" b="1" smtClean="0"/>
              <a:t>作者簡介</a:t>
            </a:r>
            <a:br>
              <a:rPr lang="zh-TW" altLang="en-US" b="1" smtClean="0"/>
            </a:br>
            <a:endParaRPr lang="zh-TW" altLang="en-US" smtClean="0"/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/>
              <a:t>白先勇</a:t>
            </a: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民國二十六年生，廣西桂林人。台大外文系畢業，愛荷華大學「作家工作室」（</a:t>
            </a:r>
            <a:r>
              <a:rPr lang="en-US" altLang="zh-TW" smtClean="0"/>
              <a:t>Writer’s Workshop</a:t>
            </a:r>
            <a:r>
              <a:rPr lang="zh-TW" altLang="en-US" smtClean="0"/>
              <a:t>）文學創作碩士。</a:t>
            </a:r>
            <a:endParaRPr lang="en-US" altLang="zh-TW" smtClean="0"/>
          </a:p>
          <a:p>
            <a:r>
              <a:rPr lang="zh-TW" altLang="en-US" b="1" smtClean="0"/>
              <a:t>廖彥博</a:t>
            </a:r>
            <a:endParaRPr lang="en-US" altLang="zh-TW" b="1" smtClean="0"/>
          </a:p>
          <a:p>
            <a:pPr>
              <a:buFontTx/>
              <a:buNone/>
            </a:pPr>
            <a:r>
              <a:rPr lang="zh-TW" altLang="en-US" smtClean="0"/>
              <a:t>   國立政治大學歷史系碩士，美國維吉尼亞大學歷史系博士班。曾經參與國史館</a:t>
            </a:r>
            <a:r>
              <a:rPr lang="en-US" altLang="zh-TW" smtClean="0"/>
              <a:t>《</a:t>
            </a:r>
            <a:r>
              <a:rPr lang="zh-TW" altLang="en-US" smtClean="0"/>
              <a:t>二二八事件辭典</a:t>
            </a:r>
            <a:r>
              <a:rPr lang="en-US" altLang="zh-TW" smtClean="0"/>
              <a:t>》</a:t>
            </a:r>
            <a:r>
              <a:rPr lang="zh-TW" altLang="en-US" smtClean="0"/>
              <a:t>條目撰寫，目前同時從事翻譯與著述。 </a:t>
            </a:r>
            <a:br>
              <a:rPr lang="zh-TW" altLang="en-US" smtClean="0"/>
            </a:b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 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/>
            </a:r>
            <a:br>
              <a:rPr lang="en-US" altLang="zh-TW" b="1" smtClean="0"/>
            </a:br>
            <a:r>
              <a:rPr lang="zh-TW" altLang="en-US" b="1" smtClean="0"/>
              <a:t>廖彥博</a:t>
            </a:r>
            <a:r>
              <a:rPr lang="en-US" altLang="zh-TW" b="1" smtClean="0"/>
              <a:t/>
            </a:r>
            <a:br>
              <a:rPr lang="en-US" altLang="zh-TW" b="1" smtClean="0"/>
            </a:br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著有</a:t>
            </a:r>
            <a:r>
              <a:rPr lang="en-US" altLang="zh-TW" smtClean="0"/>
              <a:t>《</a:t>
            </a:r>
            <a:r>
              <a:rPr lang="zh-TW" altLang="en-US" smtClean="0"/>
              <a:t>蔣氏家族生活秘史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三國和你想得不一樣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愛新覺羅．玄燁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一本就懂中國史</a:t>
            </a:r>
            <a:r>
              <a:rPr lang="en-US" altLang="zh-TW" smtClean="0"/>
              <a:t>》</a:t>
            </a:r>
            <a:r>
              <a:rPr lang="zh-TW" altLang="en-US" smtClean="0"/>
              <a:t>等；譯有</a:t>
            </a:r>
            <a:r>
              <a:rPr lang="en-US" altLang="zh-TW" smtClean="0"/>
              <a:t>《</a:t>
            </a:r>
            <a:r>
              <a:rPr lang="zh-TW" altLang="en-US" smtClean="0"/>
              <a:t>大清帝國的衰亡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中國將稱霸</a:t>
            </a:r>
            <a:r>
              <a:rPr lang="en-US" altLang="zh-TW" smtClean="0"/>
              <a:t>21</a:t>
            </a:r>
            <a:r>
              <a:rPr lang="zh-TW" altLang="en-US" smtClean="0"/>
              <a:t>世紀嗎？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謊言的年代：薩拉馬戈雜文集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《OK</a:t>
            </a:r>
            <a:r>
              <a:rPr lang="zh-TW" altLang="en-US" smtClean="0"/>
              <a:t>正傳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驚悚大師希區考克：重返驚魂記</a:t>
            </a:r>
            <a:r>
              <a:rPr lang="en-US" altLang="zh-TW" smtClean="0"/>
              <a:t>》</a:t>
            </a:r>
            <a:r>
              <a:rPr lang="zh-TW" altLang="en-US" smtClean="0"/>
              <a:t>、</a:t>
            </a:r>
            <a:r>
              <a:rPr lang="en-US" altLang="zh-TW" smtClean="0"/>
              <a:t>《</a:t>
            </a:r>
            <a:r>
              <a:rPr lang="zh-TW" altLang="en-US" smtClean="0"/>
              <a:t>鱸鰻變律師</a:t>
            </a:r>
            <a:r>
              <a:rPr lang="en-US" altLang="zh-TW" smtClean="0"/>
              <a:t>》</a:t>
            </a:r>
            <a:r>
              <a:rPr lang="zh-TW" altLang="en-US" smtClean="0"/>
              <a:t>等書。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本書是白崇禧將軍之子──名作家白先勇與歷史學者廖彥博，共同尋訪耆老，蒐集湮沒史料，還原關鍵十六天的史實真相。</a:t>
            </a:r>
            <a:endParaRPr lang="en-US" altLang="zh-TW" smtClean="0"/>
          </a:p>
          <a:p>
            <a:r>
              <a:rPr lang="zh-TW" altLang="en-US" smtClean="0"/>
              <a:t>本書抱持著「還原歷史真相」的態度，運用各項檔案、電報、函件，以及相關當事人的日記與口述訪談紀錄，重建白崇禧奉命來台宣慰的前因後果，盡量以每個小時作為單位，近距離觀察這平撫傷痛的關鍵十六天。</a:t>
            </a:r>
            <a:br>
              <a:rPr lang="zh-TW" altLang="en-US" smtClean="0"/>
            </a:br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65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本書附錄除了完整收錄與白崇禧宣慰台灣相關的函電、講詞，一字不易，全文照錄之外；為彌補官方檔案之不足，更收進白先勇教授與「二二八」見證人蕭錦文、受難家屬楊照等人的六篇口述訪談，以最新的史料提供讀者來自民間社會庶民記憶的不同觀察角度。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「二二八」事件</a:t>
            </a: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是台灣近代歷史上最慘痛的悲劇，所帶來的衝擊和影響，至今仍未消散。目前對於「二二八」事件的研究，多半集中在二月二十七日事件爆發起，到三月上旬這一段時間。然而對於「白崇禧來台宣慰」這段歷史，卻仍然沒有專門、詳盡的討論。</a:t>
            </a:r>
            <a:br>
              <a:rPr lang="zh-TW" altLang="en-US" smtClean="0"/>
            </a:b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mtClean="0"/>
              <a:t>◎白崇禧如何成為來台宣慰的人選？</a:t>
            </a:r>
            <a:endParaRPr lang="en-US" altLang="zh-TW" smtClean="0"/>
          </a:p>
          <a:p>
            <a:pPr>
              <a:buFontTx/>
              <a:buNone/>
            </a:pPr>
            <a:r>
              <a:rPr lang="zh-TW" altLang="en-US" smtClean="0"/>
              <a:t>◎這十六天當中，白崇禧作了什麼決定？發生了什麼作用？</a:t>
            </a:r>
            <a:endParaRPr lang="en-US" altLang="zh-TW" smtClean="0"/>
          </a:p>
          <a:p>
            <a:pPr>
              <a:buFontTx/>
              <a:buNone/>
            </a:pPr>
            <a:r>
              <a:rPr lang="zh-TW" altLang="en-US" smtClean="0"/>
              <a:t>◎前後期間遭受到什麼樣的困難和阻撓？</a:t>
            </a:r>
            <a:br>
              <a:rPr lang="zh-TW" altLang="en-US" smtClean="0"/>
            </a:br>
            <a:endParaRPr lang="en-US" altLang="zh-TW" smtClean="0"/>
          </a:p>
          <a:p>
            <a:pPr>
              <a:buFontTx/>
              <a:buNone/>
            </a:pPr>
            <a:r>
              <a:rPr lang="zh-TW" altLang="en-US" smtClean="0"/>
              <a:t>◎對於「二二八」事件的發展與善後，還有往後的台灣，又造成什麼樣的影響？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民國三十六年三月十七日，國防部長白崇禧上將奉國民政府主席蔣中正之命，帶領十餘名隨員，由南京飛抵台北松山機場。他所承擔的使命，是要宣慰「二二八」事件之後，全島六百萬顆惶恐震懼的心靈；他要查明的，是台灣軍政當局千方百計想要隱瞞的真相；他所面臨的，是躁動不安的局面，和紛亂如麻的善後處置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從三月十七日飛抵台北，到四月二日返回南京覆命，總共十六天的時間，白崇禧將軍以沉著的態度，明晰的智慧，悲憫的胸襟，為遭受「二二八」重創的台灣民眾止痛療傷。他在重重掣肘之中，查明台灣軍政高層濫施捕殺的真相，並拯救了眾多民眾的性命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這是一段被隱藏淹沒多年的故事，也是台灣近代歷史上不可不知的關鍵十六天。</a:t>
            </a:r>
            <a:endParaRPr lang="en-US" altLang="zh-TW" smtClean="0"/>
          </a:p>
          <a:p>
            <a:r>
              <a:rPr lang="zh-TW" altLang="en-US" smtClean="0"/>
              <a:t>收錄二二八見證人、受難家屬最新訪談史料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孽子</a:t>
            </a:r>
            <a:endParaRPr lang="zh-TW" altLang="en-US" smtClean="0"/>
          </a:p>
        </p:txBody>
      </p:sp>
      <p:pic>
        <p:nvPicPr>
          <p:cNvPr id="7" name="內容版面配置區 6" descr="Y3CH4CCAPMQICECA3A9DBWCAFGITCCCA00ZBTSCAS0DFRDCAFGIRXXCAF6RMLJCAU0VUK0CAZRU49WCAI1KBT5CAV4CRWQCAQ77PJGCA7JAVI3CAVW0CJOCAGJN6DQCAJG9DXXCAB1SWTKCAW00L0Z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285860"/>
            <a:ext cx="3671890" cy="41434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mtClean="0"/>
              <a:t>法國書評家雨果</a:t>
            </a:r>
            <a:r>
              <a:rPr lang="en-US" altLang="zh-TW" smtClean="0"/>
              <a:t>‧</a:t>
            </a:r>
            <a:r>
              <a:rPr lang="zh-TW" altLang="en-US" smtClean="0"/>
              <a:t>馬爾桑 </a:t>
            </a:r>
            <a:r>
              <a:rPr lang="en-US" altLang="zh-TW" smtClean="0"/>
              <a:t>(Hugo Marsan)</a:t>
            </a:r>
            <a:r>
              <a:rPr lang="zh-TW" altLang="en-US" smtClean="0"/>
              <a:t>於法國第一大報</a:t>
            </a:r>
            <a:r>
              <a:rPr lang="en-US" altLang="zh-TW" smtClean="0"/>
              <a:t>《</a:t>
            </a:r>
            <a:r>
              <a:rPr lang="zh-TW" altLang="en-US" smtClean="0"/>
              <a:t>世界報</a:t>
            </a:r>
            <a:r>
              <a:rPr lang="en-US" altLang="zh-TW" smtClean="0"/>
              <a:t>》</a:t>
            </a:r>
            <a:r>
              <a:rPr lang="zh-TW" altLang="en-US" smtClean="0"/>
              <a:t>評介白先勇的</a:t>
            </a:r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，讚譽這部小說是一齣「將悲情研成金粉的歌劇」。 </a:t>
            </a:r>
          </a:p>
          <a:p>
            <a:pPr>
              <a:buFontTx/>
              <a:buNone/>
            </a:pPr>
            <a:r>
              <a:rPr lang="zh-TW" altLang="en-US" smtClean="0"/>
              <a:t>　　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推廣崑曲 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白先勇幼年時與家人在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上海"/>
              </a:rPr>
              <a:t>上海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聽了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梅蘭芳"/>
              </a:rPr>
              <a:t>梅蘭芳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復出演唱的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崑曲"/>
              </a:rPr>
              <a:t>崑曲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游園驚夢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tooltip="俞振飛"/>
              </a:rPr>
              <a:t>俞振飛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8" tooltip="言慧珠"/>
              </a:rPr>
              <a:t>言慧珠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等合演），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 tooltip="21世紀"/>
              </a:rPr>
              <a:t>21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 tooltip="21世紀"/>
              </a:rPr>
              <a:t>世紀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在全世界做了大量工作推廣崑曲，自許為崑曲義工。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編著、主編的崑曲推廣讀物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白先勇說崑曲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2004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年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奼紫嫣紅牡丹亭：四百年青春之夢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2004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年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牡丹還魂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2004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2004年"/>
              </a:rPr>
              <a:t>年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奼紫嫣紅開遍：青春版牡丹亭巡演紀實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2005年"/>
              </a:rPr>
              <a:t>2005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2005年"/>
              </a:rPr>
              <a:t>年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曲高和眾：青春版牡丹亭的文化現象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2005年"/>
              </a:rPr>
              <a:t>2005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2005年"/>
              </a:rPr>
              <a:t>年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色膽包天玉簪記：琴曲書畫崑曲新美學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2009年"/>
              </a:rPr>
              <a:t>2009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2009年"/>
              </a:rPr>
              <a:t>年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崑曲大型舞台公演製作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青春版牡丹亭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2004年"/>
              </a:rPr>
              <a:t>2004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2004年"/>
              </a:rPr>
              <a:t>年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日世界首演，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台灣公視"/>
              </a:rPr>
              <a:t>台灣公視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錄製全程實況多次轉播，巡迴公演已超過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場，涵蓋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英國"/>
              </a:rPr>
              <a:t>英國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tooltip="美國"/>
              </a:rPr>
              <a:t>美國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等全球多國）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tooltip="玉簪記 （頁面未存在）"/>
              </a:rPr>
              <a:t>玉簪記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8" tooltip="2008年"/>
              </a:rPr>
              <a:t>2008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8" tooltip="2008年"/>
              </a:rPr>
              <a:t>年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日世界首演）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崑曲走進校園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台灣行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 tooltip="西廂記"/>
              </a:rPr>
              <a:t>西廂記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0" tooltip="爛柯山 （頁面未存在）"/>
              </a:rPr>
              <a:t>爛柯山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1" tooltip="長生殿"/>
              </a:rPr>
              <a:t>長生殿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、新版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tooltip="玉簪記 （頁面未存在）"/>
              </a:rPr>
              <a:t>玉簪記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2" tooltip="2009年"/>
              </a:rPr>
              <a:t>2009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2" tooltip="2009年"/>
              </a:rPr>
              <a:t>年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台灣首演） 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白先勇</a:t>
            </a:r>
            <a:endParaRPr lang="zh-TW" altLang="en-US" smtClean="0"/>
          </a:p>
        </p:txBody>
      </p:sp>
      <p:sp>
        <p:nvSpPr>
          <p:cNvPr id="757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2014.02.16【</a:t>
            </a:r>
            <a:r>
              <a:rPr lang="zh-TW" altLang="en-US" smtClean="0"/>
              <a:t>台灣演義</a:t>
            </a:r>
            <a:r>
              <a:rPr lang="en-US" altLang="zh-TW" smtClean="0"/>
              <a:t>】</a:t>
            </a:r>
            <a:r>
              <a:rPr lang="zh-TW" altLang="en-US" smtClean="0"/>
              <a:t>白先勇</a:t>
            </a:r>
            <a:endParaRPr lang="en-US" altLang="zh-TW" smtClean="0"/>
          </a:p>
          <a:p>
            <a:r>
              <a:rPr lang="zh-TW" altLang="en-US" smtClean="0"/>
              <a:t>湯顯與牡丹亭 </a:t>
            </a:r>
            <a:r>
              <a:rPr lang="zh-TW" altLang="en-US" smtClean="0">
                <a:hlinkClick r:id="rId3"/>
              </a:rPr>
              <a:t>台大崑曲新美學第三講</a:t>
            </a:r>
            <a:endParaRPr lang="en-US" altLang="zh-TW" smtClean="0"/>
          </a:p>
          <a:p>
            <a:r>
              <a:rPr lang="en-US" altLang="zh-TW" smtClean="0"/>
              <a:t>【</a:t>
            </a:r>
            <a:r>
              <a:rPr lang="zh-TW" altLang="en-US" smtClean="0"/>
              <a:t>經典</a:t>
            </a:r>
            <a:r>
              <a:rPr lang="en-US" altLang="zh-TW" smtClean="0"/>
              <a:t>】</a:t>
            </a:r>
            <a:r>
              <a:rPr lang="zh-TW" altLang="en-US" smtClean="0"/>
              <a:t>白先勇說白崇禧、民國、蔣中正</a:t>
            </a:r>
          </a:p>
          <a:p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蔣勳談青春版</a:t>
            </a:r>
            <a:r>
              <a:rPr lang="en-US" altLang="zh-TW" smtClean="0">
                <a:hlinkClick r:id="rId2"/>
              </a:rPr>
              <a:t>《</a:t>
            </a:r>
            <a:r>
              <a:rPr lang="zh-TW" altLang="en-US" smtClean="0">
                <a:hlinkClick r:id="rId2"/>
              </a:rPr>
              <a:t>紅樓夢</a:t>
            </a:r>
            <a:r>
              <a:rPr lang="en-US" altLang="zh-TW" smtClean="0">
                <a:hlinkClick r:id="rId2"/>
              </a:rPr>
              <a:t>》</a:t>
            </a:r>
            <a:endParaRPr lang="zh-TW" altLang="en-US" smtClean="0"/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Published on Dec 6, 2014</a:t>
            </a:r>
          </a:p>
          <a:p>
            <a:r>
              <a:rPr lang="zh-TW" altLang="en-US" smtClean="0"/>
              <a:t>藝術工作者蔣勳老師述說「紅樓夢」大觀園的生活故事，探討大觀園主角人物語源中發生青</a:t>
            </a:r>
            <a:r>
              <a:rPr lang="en-US" altLang="zh-TW" smtClean="0"/>
              <a:t>­</a:t>
            </a:r>
            <a:r>
              <a:rPr lang="zh-TW" altLang="en-US" smtClean="0"/>
              <a:t>春記事！有愛有鬱有眷戀也有眼淚！而緣是糾纏，因果也是糾纏。講因果講得如此透徹，佛</a:t>
            </a:r>
            <a:r>
              <a:rPr lang="en-US" altLang="zh-TW" smtClean="0"/>
              <a:t>­</a:t>
            </a:r>
            <a:r>
              <a:rPr lang="zh-TW" altLang="en-US" smtClean="0"/>
              <a:t>經的因果，卻似乎是「無所從來，亦無所去。」愛、恨、恩、仇，還淚或還命，都是纏縛。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78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­</a:t>
            </a:r>
            <a:r>
              <a:rPr lang="zh-TW" altLang="en-US" smtClean="0"/>
              <a:t>纏綿或纏縛，不解脫了去，也就沒有修行的緣份。 因果是緣分的兩面，我們珍惜緣份，卻又深深知道，緣份都是纏縛，也都耍解脫。將勳老師</a:t>
            </a:r>
            <a:r>
              <a:rPr lang="en-US" altLang="zh-TW" smtClean="0"/>
              <a:t>­</a:t>
            </a:r>
            <a:r>
              <a:rPr lang="zh-TW" altLang="en-US" smtClean="0"/>
              <a:t>期待透過紅樓夢青年版的剖析，透過這些故事中以愛為教育核心的概念！成為當代世界青年</a:t>
            </a:r>
            <a:r>
              <a:rPr lang="en-US" altLang="zh-TW" smtClean="0"/>
              <a:t>­</a:t>
            </a:r>
            <a:r>
              <a:rPr lang="zh-TW" altLang="en-US" smtClean="0"/>
              <a:t>的救贖。</a:t>
            </a:r>
          </a:p>
          <a:p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hlinkClick r:id="rId2" action="ppaction://hlinkfile"/>
              </a:rPr>
              <a:t>7</a:t>
            </a:r>
            <a:r>
              <a:rPr lang="zh-TW" altLang="en-US" smtClean="0">
                <a:hlinkClick r:id="rId2" action="ppaction://hlinkfile"/>
              </a:rPr>
              <a:t>分鐘透視「我的少女時代</a:t>
            </a:r>
            <a:br>
              <a:rPr lang="zh-TW" altLang="en-US" smtClean="0">
                <a:hlinkClick r:id="rId2" action="ppaction://hlinkfile"/>
              </a:rPr>
            </a:br>
            <a:endParaRPr lang="zh-TW" altLang="en-US" smtClean="0"/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Published on Aug 16, 2015</a:t>
            </a:r>
          </a:p>
          <a:p>
            <a:r>
              <a:rPr lang="zh-TW" altLang="en-US" smtClean="0"/>
              <a:t>電影「我的少女時代」描述高中談酸澀的單純戀愛，片中充滿</a:t>
            </a:r>
            <a:r>
              <a:rPr lang="en-US" altLang="zh-TW" smtClean="0"/>
              <a:t>90</a:t>
            </a:r>
            <a:r>
              <a:rPr lang="zh-TW" altLang="en-US" smtClean="0"/>
              <a:t>年代的復古氛圍，有笑也</a:t>
            </a:r>
            <a:r>
              <a:rPr lang="en-US" altLang="zh-TW" smtClean="0"/>
              <a:t>­</a:t>
            </a:r>
            <a:r>
              <a:rPr lang="zh-TW" altLang="en-US" smtClean="0"/>
              <a:t>有淚受到熱烈歡迎，讓飾演男主角徐太宇的王大陸也因為此片，因此爆紅。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6FFB0"/>
          </a:solidFill>
        </p:spPr>
        <p:txBody>
          <a:bodyPr/>
          <a:lstStyle/>
          <a:p>
            <a:pPr eaLnBrk="1" hangingPunct="1"/>
            <a:r>
              <a:rPr lang="zh-TW" altLang="en-US" smtClean="0">
                <a:ea typeface="微軟正黑體" panose="020B0604030504040204" pitchFamily="34" charset="-120"/>
              </a:rPr>
              <a:t>簡報結束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微軟正黑體" panose="020B0604030504040204" pitchFamily="34" charset="-120"/>
              </a:rPr>
              <a:t>感謝聆聽！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評論一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馬爾桑以「令人震驚」形容</a:t>
            </a:r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，它有傳奇故事的緊張、強烈，卻無強加的樂觀結局。</a:t>
            </a:r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的魅力並不單在動人的情節，</a:t>
            </a:r>
            <a:r>
              <a:rPr lang="en-US" altLang="zh-TW" smtClean="0"/>
              <a:t>《</a:t>
            </a:r>
            <a:r>
              <a:rPr lang="zh-TW" altLang="en-US" smtClean="0"/>
              <a:t>孽子</a:t>
            </a:r>
            <a:r>
              <a:rPr lang="en-US" altLang="zh-TW" smtClean="0"/>
              <a:t>》</a:t>
            </a:r>
            <a:r>
              <a:rPr lang="zh-TW" altLang="en-US" smtClean="0"/>
              <a:t>的成功，其威力更多是來自作者的文筆，豐富而又令人不安，像上漲的江河那樣；他詩意地把真實的氛圍記錄下來，又以黑夜如夢一般的面紗使它改觀。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馬爾桑認為白先勇描繪的是一個邊緣世界，在被接納的邊緣之內的邊緣：「我們這個王國，歷史曖昧，不知道是誰創立的，也不知道始於何時，然而在我們這個極隱密，極不合法的蕞爾小國中，這些年，卻也發生過不少可歌可泣、不足與外人道的滄桑痛史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4602</Words>
  <Application>Microsoft Office PowerPoint</Application>
  <PresentationFormat>如螢幕大小 (4:3)</PresentationFormat>
  <Paragraphs>228</Paragraphs>
  <Slides>77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82" baseType="lpstr">
      <vt:lpstr>Arial</vt:lpstr>
      <vt:lpstr>新細明體</vt:lpstr>
      <vt:lpstr>Calibri</vt:lpstr>
      <vt:lpstr>微軟正黑體</vt:lpstr>
      <vt:lpstr>預設簡報設計</vt:lpstr>
      <vt:lpstr>大一國文課程</vt:lpstr>
      <vt:lpstr>白先勇及其作品</vt:lpstr>
      <vt:lpstr>寂寞的十七歲</vt:lpstr>
      <vt:lpstr>〈驀然回首─《寂寞的十七歲》後記〉</vt:lpstr>
      <vt:lpstr>十七歲何以寂寞？</vt:lpstr>
      <vt:lpstr>孽子</vt:lpstr>
      <vt:lpstr>孽子</vt:lpstr>
      <vt:lpstr>評論一</vt:lpstr>
      <vt:lpstr>PowerPoint 簡報</vt:lpstr>
      <vt:lpstr>PowerPoint 簡報</vt:lpstr>
      <vt:lpstr>PowerPoint 簡報</vt:lpstr>
      <vt:lpstr>PowerPoint 簡報</vt:lpstr>
      <vt:lpstr>評論二</vt:lpstr>
      <vt:lpstr>PowerPoint 簡報</vt:lpstr>
      <vt:lpstr>PowerPoint 簡報</vt:lpstr>
      <vt:lpstr>PowerPoint 簡報</vt:lpstr>
      <vt:lpstr>PowerPoint 簡報</vt:lpstr>
      <vt:lpstr>《孽子》電視劇</vt:lpstr>
      <vt:lpstr>三看白先勇</vt:lpstr>
      <vt:lpstr>             白先勇說崑曲</vt:lpstr>
      <vt:lpstr>白先勇</vt:lpstr>
      <vt:lpstr>簡歷1</vt:lpstr>
      <vt:lpstr>簡歷2</vt:lpstr>
      <vt:lpstr>簡歷3</vt:lpstr>
      <vt:lpstr>評價1 </vt:lpstr>
      <vt:lpstr>評價2</vt:lpstr>
      <vt:lpstr>評價3</vt:lpstr>
      <vt:lpstr>評價4</vt:lpstr>
      <vt:lpstr>評價5</vt:lpstr>
      <vt:lpstr>與同性戀社群的關係 1</vt:lpstr>
      <vt:lpstr>與同性戀社群的關係2</vt:lpstr>
      <vt:lpstr>與同性戀社群的關係3</vt:lpstr>
      <vt:lpstr>與同性戀社群的關係4</vt:lpstr>
      <vt:lpstr>出版履歷1 </vt:lpstr>
      <vt:lpstr>出版履歷2</vt:lpstr>
      <vt:lpstr>出版履歷3</vt:lpstr>
      <vt:lpstr>出版履歷4</vt:lpstr>
      <vt:lpstr>主要著作1</vt:lpstr>
      <vt:lpstr>主要著作2</vt:lpstr>
      <vt:lpstr>主要著作3</vt:lpstr>
      <vt:lpstr>主要著作4</vt:lpstr>
      <vt:lpstr>主要著作5</vt:lpstr>
      <vt:lpstr>主要著作6</vt:lpstr>
      <vt:lpstr>主要著作7</vt:lpstr>
      <vt:lpstr>父親與民國</vt:lpstr>
      <vt:lpstr>父親與民國</vt:lpstr>
      <vt:lpstr>PowerPoint 簡報</vt:lpstr>
      <vt:lpstr>上冊【戎馬生涯】</vt:lpstr>
      <vt:lpstr>PowerPoint 簡報</vt:lpstr>
      <vt:lpstr>PowerPoint 簡報</vt:lpstr>
      <vt:lpstr>PowerPoint 簡報</vt:lpstr>
      <vt:lpstr>下冊【台灣歲月】</vt:lpstr>
      <vt:lpstr>PowerPoint 簡報</vt:lpstr>
      <vt:lpstr>PowerPoint 簡報</vt:lpstr>
      <vt:lpstr>作者簡介</vt:lpstr>
      <vt:lpstr>白先勇</vt:lpstr>
      <vt:lpstr>PowerPoint 簡報</vt:lpstr>
      <vt:lpstr>PowerPoint 簡報</vt:lpstr>
      <vt:lpstr>PowerPoint 簡報</vt:lpstr>
      <vt:lpstr>白崇禧將軍與二二八</vt:lpstr>
      <vt:lpstr> 作者簡介 </vt:lpstr>
      <vt:lpstr> 廖彥博 </vt:lpstr>
      <vt:lpstr>PowerPoint 簡報</vt:lpstr>
      <vt:lpstr>PowerPoint 簡報</vt:lpstr>
      <vt:lpstr>「二二八」事件</vt:lpstr>
      <vt:lpstr>PowerPoint 簡報</vt:lpstr>
      <vt:lpstr>PowerPoint 簡報</vt:lpstr>
      <vt:lpstr>PowerPoint 簡報</vt:lpstr>
      <vt:lpstr>PowerPoint 簡報</vt:lpstr>
      <vt:lpstr>推廣崑曲 </vt:lpstr>
      <vt:lpstr>編著、主編的崑曲推廣讀物 </vt:lpstr>
      <vt:lpstr>崑曲大型舞台公演製作 </vt:lpstr>
      <vt:lpstr>白先勇</vt:lpstr>
      <vt:lpstr>蔣勳談青春版《紅樓夢》</vt:lpstr>
      <vt:lpstr>PowerPoint 簡報</vt:lpstr>
      <vt:lpstr> 7分鐘透視「我的少女時代 </vt:lpstr>
      <vt:lpstr>簡報結束</vt:lpstr>
    </vt:vector>
  </TitlesOfParts>
  <Company>dgrweg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大一國文課程</dc:title>
  <dc:creator>ew</dc:creator>
  <cp:lastModifiedBy>Eternal</cp:lastModifiedBy>
  <cp:revision>58</cp:revision>
  <dcterms:created xsi:type="dcterms:W3CDTF">2009-09-20T23:46:52Z</dcterms:created>
  <dcterms:modified xsi:type="dcterms:W3CDTF">2017-01-06T16:09:42Z</dcterms:modified>
</cp:coreProperties>
</file>